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97" r:id="rId2"/>
    <p:sldId id="398" r:id="rId3"/>
    <p:sldId id="399" r:id="rId4"/>
    <p:sldId id="400" r:id="rId5"/>
    <p:sldId id="401" r:id="rId6"/>
    <p:sldId id="402" r:id="rId7"/>
    <p:sldId id="404" r:id="rId8"/>
    <p:sldId id="403" r:id="rId9"/>
    <p:sldId id="405" r:id="rId10"/>
    <p:sldId id="406" r:id="rId11"/>
    <p:sldId id="432" r:id="rId12"/>
    <p:sldId id="407" r:id="rId13"/>
    <p:sldId id="408" r:id="rId14"/>
    <p:sldId id="409" r:id="rId15"/>
    <p:sldId id="412" r:id="rId16"/>
    <p:sldId id="415" r:id="rId17"/>
    <p:sldId id="414" r:id="rId18"/>
    <p:sldId id="416" r:id="rId19"/>
    <p:sldId id="418" r:id="rId20"/>
    <p:sldId id="419" r:id="rId21"/>
    <p:sldId id="420" r:id="rId22"/>
    <p:sldId id="421" r:id="rId23"/>
    <p:sldId id="422" r:id="rId24"/>
    <p:sldId id="424" r:id="rId25"/>
    <p:sldId id="423" r:id="rId26"/>
    <p:sldId id="425" r:id="rId27"/>
    <p:sldId id="428" r:id="rId28"/>
    <p:sldId id="429" r:id="rId29"/>
    <p:sldId id="426" r:id="rId30"/>
    <p:sldId id="431"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97" autoAdjust="0"/>
    <p:restoredTop sz="86548" autoAdjust="0"/>
  </p:normalViewPr>
  <p:slideViewPr>
    <p:cSldViewPr>
      <p:cViewPr>
        <p:scale>
          <a:sx n="75" d="100"/>
          <a:sy n="75" d="100"/>
        </p:scale>
        <p:origin x="-6972" y="-624"/>
      </p:cViewPr>
      <p:guideLst>
        <p:guide orient="horz" pos="2160"/>
        <p:guide pos="2880"/>
      </p:guideLst>
    </p:cSldViewPr>
  </p:slideViewPr>
  <p:notesTextViewPr>
    <p:cViewPr>
      <p:scale>
        <a:sx n="100" d="100"/>
        <a:sy n="100" d="100"/>
      </p:scale>
      <p:origin x="0" y="168"/>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399F7C5-C5AA-42D2-9352-8B7FF96467B3}" type="datetimeFigureOut">
              <a:rPr lang="en-US" smtClean="0"/>
              <a:pPr/>
              <a:t>8/24/2012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13EF86A-4613-4CB8-9618-29052A0D6FF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7EDCF19-7755-4DFE-AC8E-CBDFBBE06DB8}" type="datetimeFigureOut">
              <a:rPr lang="en-US" smtClean="0"/>
              <a:pPr/>
              <a:t>8/24/2012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E7A6E50-3021-4CB6-B78F-DB1139C903B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r>
              <a:rPr lang="en-US" dirty="0" smtClean="0"/>
              <a:t>These specific fleet applications PowerPoints can be given in conjunction with the Understanding Fleets and Alternative fuels materials or as stand alone pieces. They cover some of the brief intro and technical points of the workshop materials that are important to fleet managers looking to implement a specific fuel, technology, or strategy. </a:t>
            </a:r>
          </a:p>
          <a:p>
            <a:pPr eaLnBrk="1" hangingPunct="1"/>
            <a:endParaRPr lang="en-US" dirty="0" smtClean="0"/>
          </a:p>
          <a:p>
            <a:r>
              <a:rPr lang="en-US" b="1" dirty="0" smtClean="0"/>
              <a:t>Tips for the Instructor: </a:t>
            </a:r>
          </a:p>
          <a:p>
            <a:endParaRPr lang="en-US" b="1" dirty="0" smtClean="0"/>
          </a:p>
          <a:p>
            <a:r>
              <a:rPr lang="en-US" dirty="0" smtClean="0"/>
              <a:t>This presentation is for the instructor. There are many ways to print out a PowerPoint presentation. Click on print, then look in the ‘Print What’ area and select handouts for participants. It my prove beneficial to select three slides per page which will give the audience room to take notes. For presentation purposes, the presenter can print out Notes Pages which displays one slide per page but will print out all of the Notes in this section. These notes can help guide the presentation and can be modified by each presenter. </a:t>
            </a:r>
          </a:p>
          <a:p>
            <a:endParaRPr lang="en-US" dirty="0" smtClean="0"/>
          </a:p>
          <a:p>
            <a:r>
              <a:rPr lang="en-US" dirty="0" smtClean="0"/>
              <a:t>PowerPoint can also be used by the presenter to use the notes electronically without requiring a physical hard copy for the presentation. Typically you will be presenting from a laptop or desktop that is connected to a projector. In order to use the notes electronically follow these instructions. Press the ‘windows’ and ‘P’ button and select extended view. Open the PowerPoint presentation. Click on the Slide Show tab. Ensure that the box next to ‘Use Presenter View’ has been checked. Then in the upper left hand corner click Play From Beginning. This will present the slides for viewing on the projector screen while allowing the presenter, yourself, to view both the slide and notes section on your desktop/laptop screen. The Notes Page is on the right and has a zoom button to zoom in or out to appropriately size the font for easy reading. On your laptop/desktop window you can use the mouse to click the arrows beneath the currently viewed slide to advance throughout the presentation. To exit this method of presentation, push ESC on the keyboard.</a:t>
            </a:r>
          </a:p>
          <a:p>
            <a:endParaRPr lang="en-US" dirty="0"/>
          </a:p>
        </p:txBody>
      </p:sp>
      <p:sp>
        <p:nvSpPr>
          <p:cNvPr id="4" name="Slide Number Placeholder 3"/>
          <p:cNvSpPr>
            <a:spLocks noGrp="1"/>
          </p:cNvSpPr>
          <p:nvPr>
            <p:ph type="sldNum" sz="quarter" idx="10"/>
          </p:nvPr>
        </p:nvSpPr>
        <p:spPr/>
        <p:txBody>
          <a:bodyPr/>
          <a:lstStyle/>
          <a:p>
            <a:fld id="{2E7A6E50-3021-4CB6-B78F-DB1139C903B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A general slide about incentives for renewable and alternative fuels</a:t>
            </a:r>
          </a:p>
          <a:p>
            <a:pPr eaLnBrk="1" hangingPunct="1">
              <a:spcBef>
                <a:spcPct val="0"/>
              </a:spcBef>
              <a:buFontTx/>
              <a:buChar char="•"/>
            </a:pPr>
            <a:endParaRPr lang="en-US" dirty="0" smtClean="0"/>
          </a:p>
          <a:p>
            <a:pPr eaLnBrk="1" hangingPunct="1">
              <a:spcBef>
                <a:spcPct val="0"/>
              </a:spcBef>
              <a:buFontTx/>
              <a:buChar char="•"/>
            </a:pPr>
            <a:r>
              <a:rPr lang="en-US" dirty="0" smtClean="0"/>
              <a:t>Incentives allow AFVs to be a competitively priced option for fleets</a:t>
            </a:r>
          </a:p>
          <a:p>
            <a:pPr eaLnBrk="1" hangingPunct="1">
              <a:spcBef>
                <a:spcPct val="0"/>
              </a:spcBef>
              <a:buFontTx/>
              <a:buChar char="•"/>
            </a:pPr>
            <a:r>
              <a:rPr lang="en-US" dirty="0" smtClean="0"/>
              <a:t>Fleet managers have been purchasing AFVs in order to meet federal and state emissions</a:t>
            </a:r>
            <a:r>
              <a:rPr lang="en-US" baseline="0" dirty="0" smtClean="0"/>
              <a:t> and fuel economy</a:t>
            </a:r>
            <a:r>
              <a:rPr lang="en-US" dirty="0" smtClean="0"/>
              <a:t> standards</a:t>
            </a:r>
          </a:p>
          <a:p>
            <a:pPr eaLnBrk="1" hangingPunct="1">
              <a:spcBef>
                <a:spcPct val="0"/>
              </a:spcBef>
              <a:buFontTx/>
              <a:buChar char="•"/>
            </a:pPr>
            <a:r>
              <a:rPr lang="en-US" dirty="0" smtClean="0"/>
              <a:t>In 2009, the U.S. DOE made nearly $300 million of the American Recovery and Reinvestment Act available through the Clean Cities program</a:t>
            </a:r>
          </a:p>
          <a:p>
            <a:pPr eaLnBrk="1" hangingPunct="1">
              <a:spcBef>
                <a:spcPct val="0"/>
              </a:spcBef>
              <a:buFontTx/>
              <a:buChar char="•"/>
            </a:pPr>
            <a:r>
              <a:rPr lang="en-US" dirty="0" smtClean="0"/>
              <a:t>Among other things, this $300 million helped put more than 9,000 AFVs on the road and established 542 fueling stations across the country</a:t>
            </a:r>
          </a:p>
          <a:p>
            <a:endParaRPr lang="en-US" dirty="0"/>
          </a:p>
        </p:txBody>
      </p:sp>
      <p:sp>
        <p:nvSpPr>
          <p:cNvPr id="4" name="Slide Number Placeholder 3"/>
          <p:cNvSpPr>
            <a:spLocks noGrp="1"/>
          </p:cNvSpPr>
          <p:nvPr>
            <p:ph type="sldNum" sz="quarter" idx="10"/>
          </p:nvPr>
        </p:nvSpPr>
        <p:spPr/>
        <p:txBody>
          <a:bodyPr/>
          <a:lstStyle/>
          <a:p>
            <a:fld id="{2E7A6E50-3021-4CB6-B78F-DB1139C903B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buFontTx/>
              <a:buChar char="•"/>
            </a:pPr>
            <a:r>
              <a:rPr lang="en-US" dirty="0" smtClean="0"/>
              <a:t>For tax credits by state: http://www.afdc.energy.gov/afdc/laws/search</a:t>
            </a:r>
          </a:p>
          <a:p>
            <a:pPr eaLnBrk="1" hangingPunct="1">
              <a:spcBef>
                <a:spcPct val="0"/>
              </a:spcBef>
            </a:pPr>
            <a:r>
              <a:rPr lang="en-US" dirty="0" smtClean="0"/>
              <a:t>As federal and state incentives change and may not currently be available.</a:t>
            </a:r>
          </a:p>
        </p:txBody>
      </p:sp>
      <p:sp>
        <p:nvSpPr>
          <p:cNvPr id="4" name="Slide Number Placeholder 3"/>
          <p:cNvSpPr>
            <a:spLocks noGrp="1"/>
          </p:cNvSpPr>
          <p:nvPr>
            <p:ph type="sldNum" sz="quarter" idx="10"/>
          </p:nvPr>
        </p:nvSpPr>
        <p:spPr/>
        <p:txBody>
          <a:bodyPr/>
          <a:lstStyle/>
          <a:p>
            <a:fld id="{2E7A6E50-3021-4CB6-B78F-DB1139C903B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When implementing any alternative fuel or advanced technology vehicles, check with the following federal organizations to see if funding is available.</a:t>
            </a:r>
          </a:p>
          <a:p>
            <a:pPr eaLnBrk="1" hangingPunct="1">
              <a:spcBef>
                <a:spcPct val="0"/>
              </a:spcBef>
              <a:buFontTx/>
              <a:buChar char="•"/>
            </a:pPr>
            <a:endParaRPr lang="en-US" dirty="0" smtClean="0"/>
          </a:p>
          <a:p>
            <a:pPr eaLnBrk="1" hangingPunct="1">
              <a:spcBef>
                <a:spcPct val="0"/>
              </a:spcBef>
              <a:buFontTx/>
              <a:buChar char="•"/>
            </a:pPr>
            <a:r>
              <a:rPr lang="en-US" dirty="0" smtClean="0"/>
              <a:t>The federal government is the largest and most consistent source of grant funding</a:t>
            </a:r>
          </a:p>
          <a:p>
            <a:pPr eaLnBrk="1" hangingPunct="1">
              <a:spcBef>
                <a:spcPct val="0"/>
              </a:spcBef>
              <a:buFontTx/>
              <a:buChar char="•"/>
            </a:pPr>
            <a:r>
              <a:rPr lang="en-US" dirty="0" smtClean="0"/>
              <a:t>Transportation-related grants mainly come from:</a:t>
            </a:r>
          </a:p>
          <a:p>
            <a:pPr lvl="1" eaLnBrk="1" hangingPunct="1">
              <a:spcBef>
                <a:spcPct val="0"/>
              </a:spcBef>
              <a:buFontTx/>
              <a:buChar char="•"/>
            </a:pPr>
            <a:r>
              <a:rPr lang="en-US" dirty="0" smtClean="0"/>
              <a:t>DOE</a:t>
            </a:r>
          </a:p>
          <a:p>
            <a:pPr lvl="1" eaLnBrk="1" hangingPunct="1">
              <a:spcBef>
                <a:spcPct val="0"/>
              </a:spcBef>
              <a:buFontTx/>
              <a:buChar char="•"/>
            </a:pPr>
            <a:r>
              <a:rPr lang="en-US" dirty="0" smtClean="0"/>
              <a:t>DOT</a:t>
            </a:r>
          </a:p>
          <a:p>
            <a:pPr lvl="1" eaLnBrk="1" hangingPunct="1">
              <a:spcBef>
                <a:spcPct val="0"/>
              </a:spcBef>
              <a:buFontTx/>
              <a:buChar char="•"/>
            </a:pPr>
            <a:r>
              <a:rPr lang="en-US" dirty="0" smtClean="0"/>
              <a:t>EPA</a:t>
            </a:r>
          </a:p>
          <a:p>
            <a:pPr lvl="1" eaLnBrk="1" hangingPunct="1">
              <a:spcBef>
                <a:spcPct val="0"/>
              </a:spcBef>
              <a:buFontTx/>
              <a:buChar char="•"/>
            </a:pPr>
            <a:r>
              <a:rPr lang="en-US" dirty="0" smtClean="0"/>
              <a:t>DOA</a:t>
            </a:r>
          </a:p>
          <a:p>
            <a:pPr eaLnBrk="1" hangingPunct="1">
              <a:spcBef>
                <a:spcPct val="0"/>
              </a:spcBef>
              <a:buFontTx/>
              <a:buChar char="•"/>
            </a:pPr>
            <a:r>
              <a:rPr lang="en-US" dirty="0" smtClean="0"/>
              <a:t>Opportunities from each of these agencies are available on each respective website</a:t>
            </a:r>
          </a:p>
          <a:p>
            <a:endParaRPr lang="en-US" dirty="0"/>
          </a:p>
        </p:txBody>
      </p:sp>
      <p:sp>
        <p:nvSpPr>
          <p:cNvPr id="4" name="Slide Number Placeholder 3"/>
          <p:cNvSpPr>
            <a:spLocks noGrp="1"/>
          </p:cNvSpPr>
          <p:nvPr>
            <p:ph type="sldNum" sz="quarter" idx="10"/>
          </p:nvPr>
        </p:nvSpPr>
        <p:spPr/>
        <p:txBody>
          <a:bodyPr/>
          <a:lstStyle/>
          <a:p>
            <a:fld id="{2E7A6E50-3021-4CB6-B78F-DB1139C903B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Also check for state opportunities, these can be updated or changed with specific examples in your state.</a:t>
            </a:r>
          </a:p>
          <a:p>
            <a:pPr eaLnBrk="1" hangingPunct="1">
              <a:spcBef>
                <a:spcPct val="0"/>
              </a:spcBef>
              <a:buFontTx/>
              <a:buNone/>
            </a:pPr>
            <a:endParaRPr lang="en-US" dirty="0" smtClean="0"/>
          </a:p>
          <a:p>
            <a:pPr eaLnBrk="1" hangingPunct="1">
              <a:spcBef>
                <a:spcPct val="0"/>
              </a:spcBef>
              <a:buFontTx/>
              <a:buChar char="•"/>
            </a:pPr>
            <a:r>
              <a:rPr lang="en-US" dirty="0" smtClean="0"/>
              <a:t>Each state has several different alternative fuel grant opportunities</a:t>
            </a:r>
          </a:p>
          <a:p>
            <a:pPr eaLnBrk="1" hangingPunct="1">
              <a:spcBef>
                <a:spcPct val="0"/>
              </a:spcBef>
              <a:buFontTx/>
              <a:buChar char="•"/>
            </a:pPr>
            <a:r>
              <a:rPr lang="en-US" dirty="0" smtClean="0"/>
              <a:t>The largest provider of grants for most sates is the State Energy Office (SEO)</a:t>
            </a:r>
          </a:p>
          <a:p>
            <a:pPr eaLnBrk="1" hangingPunct="1">
              <a:spcBef>
                <a:spcPct val="0"/>
              </a:spcBef>
              <a:buFontTx/>
              <a:buChar char="•"/>
            </a:pPr>
            <a:r>
              <a:rPr lang="en-US" dirty="0" smtClean="0"/>
              <a:t>The State Energy Office for each state can be found in the National Association of State Energy Officials (NASEO)</a:t>
            </a:r>
          </a:p>
          <a:p>
            <a:pPr eaLnBrk="1" hangingPunct="1">
              <a:spcBef>
                <a:spcPct val="0"/>
              </a:spcBef>
              <a:buFontTx/>
              <a:buChar char="•"/>
            </a:pPr>
            <a:r>
              <a:rPr lang="en-US" dirty="0" smtClean="0"/>
              <a:t>The Alternative </a:t>
            </a:r>
            <a:r>
              <a:rPr lang="en-US" smtClean="0"/>
              <a:t>Fuels </a:t>
            </a:r>
            <a:r>
              <a:rPr lang="en-US" smtClean="0"/>
              <a:t>Data </a:t>
            </a:r>
            <a:r>
              <a:rPr lang="en-US" dirty="0" smtClean="0"/>
              <a:t>Center published a web-based map that allows users to click on each state and find information on alternative fuel incentives and funding projects</a:t>
            </a:r>
          </a:p>
          <a:p>
            <a:endParaRPr lang="en-US" dirty="0"/>
          </a:p>
        </p:txBody>
      </p:sp>
      <p:sp>
        <p:nvSpPr>
          <p:cNvPr id="4" name="Slide Number Placeholder 3"/>
          <p:cNvSpPr>
            <a:spLocks noGrp="1"/>
          </p:cNvSpPr>
          <p:nvPr>
            <p:ph type="sldNum" sz="quarter" idx="10"/>
          </p:nvPr>
        </p:nvSpPr>
        <p:spPr/>
        <p:txBody>
          <a:bodyPr/>
          <a:lstStyle/>
          <a:p>
            <a:fld id="{2E7A6E50-3021-4CB6-B78F-DB1139C903B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And for those looking to help increase the production of ethanol…</a:t>
            </a:r>
          </a:p>
          <a:p>
            <a:pPr>
              <a:buFont typeface="Arial" pitchFamily="34" charset="0"/>
              <a:buNone/>
            </a:pPr>
            <a:endParaRPr lang="en-US" dirty="0" smtClean="0"/>
          </a:p>
          <a:p>
            <a:pPr>
              <a:buFont typeface="Arial" pitchFamily="34" charset="0"/>
              <a:buChar char="•"/>
            </a:pPr>
            <a:r>
              <a:rPr lang="en-US" dirty="0" smtClean="0"/>
              <a:t>REAP</a:t>
            </a:r>
            <a:r>
              <a:rPr lang="en-US" baseline="0" dirty="0" smtClean="0"/>
              <a:t> focuses on small business and agricultural produces that require the purchase of ethanol compatible equipment to blend and dispense the fuel</a:t>
            </a:r>
          </a:p>
          <a:p>
            <a:pPr>
              <a:buFont typeface="Arial" pitchFamily="34" charset="0"/>
              <a:buChar char="•"/>
            </a:pPr>
            <a:r>
              <a:rPr lang="en-US" baseline="0" dirty="0" smtClean="0"/>
              <a:t>Congress continues to invest in biofuel production, 2020 target of 36 billion gallons of which only 15 billion gallons can be corn based ethanol</a:t>
            </a:r>
            <a:endParaRPr lang="en-US" dirty="0"/>
          </a:p>
        </p:txBody>
      </p:sp>
      <p:sp>
        <p:nvSpPr>
          <p:cNvPr id="4" name="Slide Number Placeholder 3"/>
          <p:cNvSpPr>
            <a:spLocks noGrp="1"/>
          </p:cNvSpPr>
          <p:nvPr>
            <p:ph type="sldNum" sz="quarter" idx="10"/>
          </p:nvPr>
        </p:nvSpPr>
        <p:spPr/>
        <p:txBody>
          <a:bodyPr/>
          <a:lstStyle/>
          <a:p>
            <a:fld id="{2E7A6E50-3021-4CB6-B78F-DB1139C903B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 important points to weigh during the decision making process is availability and cost…</a:t>
            </a:r>
          </a:p>
          <a:p>
            <a:endParaRPr lang="en-US" dirty="0" smtClean="0"/>
          </a:p>
          <a:p>
            <a:r>
              <a:rPr lang="en-US" dirty="0" smtClean="0"/>
              <a:t>Ethanol</a:t>
            </a:r>
            <a:r>
              <a:rPr lang="en-US" baseline="0" dirty="0" smtClean="0"/>
              <a:t> is…first bullet…in fact some countries use ethanol as the major fuel of the country and their economy could be considered ethanol driven</a:t>
            </a:r>
          </a:p>
          <a:p>
            <a:endParaRPr lang="en-US" baseline="0" dirty="0" smtClean="0"/>
          </a:p>
          <a:p>
            <a:r>
              <a:rPr lang="en-US" baseline="0" dirty="0" smtClean="0"/>
              <a:t>Second bullet…some modifications are needed to infrastructure and vehicles but the use of ethanol as a transportation fuel would be no different to fleet managers or consumers when compared to conventional gasoline</a:t>
            </a:r>
          </a:p>
          <a:p>
            <a:endParaRPr lang="en-US" baseline="0" dirty="0" smtClean="0"/>
          </a:p>
          <a:p>
            <a:r>
              <a:rPr lang="en-US" baseline="0" dirty="0" smtClean="0"/>
              <a:t>So there's not much difference in the vehicles…third bullet</a:t>
            </a:r>
          </a:p>
          <a:p>
            <a:endParaRPr lang="en-US" baseline="0" dirty="0" smtClean="0"/>
          </a:p>
          <a:p>
            <a:r>
              <a:rPr lang="en-US" baseline="0" dirty="0" smtClean="0"/>
              <a:t>And ethanol is not a new fuel…last bullet</a:t>
            </a:r>
            <a:endParaRPr lang="en-US" dirty="0"/>
          </a:p>
        </p:txBody>
      </p:sp>
      <p:sp>
        <p:nvSpPr>
          <p:cNvPr id="4" name="Slide Number Placeholder 3"/>
          <p:cNvSpPr>
            <a:spLocks noGrp="1"/>
          </p:cNvSpPr>
          <p:nvPr>
            <p:ph type="sldNum" sz="quarter" idx="10"/>
          </p:nvPr>
        </p:nvSpPr>
        <p:spPr/>
        <p:txBody>
          <a:bodyPr/>
          <a:lstStyle/>
          <a:p>
            <a:fld id="{2E7A6E50-3021-4CB6-B78F-DB1139C903B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bullet…but this does vary by location and it could cost more in your area</a:t>
            </a:r>
          </a:p>
          <a:p>
            <a:endParaRPr lang="en-US" dirty="0" smtClean="0"/>
          </a:p>
          <a:p>
            <a:r>
              <a:rPr lang="en-US" dirty="0" smtClean="0"/>
              <a:t>Second bullet…so these fluctuations</a:t>
            </a:r>
            <a:r>
              <a:rPr lang="en-US" baseline="0" dirty="0" smtClean="0"/>
              <a:t> will affect E85s price since it contains some conventional gasoline but since it is domestically produced it is the potential to be more stable</a:t>
            </a:r>
          </a:p>
          <a:p>
            <a:endParaRPr lang="en-US" baseline="0" dirty="0" smtClean="0"/>
          </a:p>
          <a:p>
            <a:r>
              <a:rPr lang="en-US" baseline="0" dirty="0" smtClean="0"/>
              <a:t>And also remember if you are going to use ethanol…it has…third bullet</a:t>
            </a:r>
          </a:p>
          <a:p>
            <a:r>
              <a:rPr lang="en-US" baseline="0" dirty="0" smtClean="0"/>
              <a:t>So if you are using higher blends like E85…the actual fuel mileage may be less than conventional gasoline vehicles…but this is to be expected and its not a problem of the engine or fuel…just a characteristic of the fuel property…so for alternative fuels it is better to do…last bullet…which we can show in a few slides</a:t>
            </a:r>
            <a:endParaRPr lang="en-US" dirty="0"/>
          </a:p>
        </p:txBody>
      </p:sp>
      <p:sp>
        <p:nvSpPr>
          <p:cNvPr id="4" name="Slide Number Placeholder 3"/>
          <p:cNvSpPr>
            <a:spLocks noGrp="1"/>
          </p:cNvSpPr>
          <p:nvPr>
            <p:ph type="sldNum" sz="quarter" idx="10"/>
          </p:nvPr>
        </p:nvSpPr>
        <p:spPr/>
        <p:txBody>
          <a:bodyPr/>
          <a:lstStyle/>
          <a:p>
            <a:fld id="{2E7A6E50-3021-4CB6-B78F-DB1139C903B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But first well show a graphic of station location and count</a:t>
            </a:r>
          </a:p>
          <a:p>
            <a:pPr>
              <a:buFont typeface="Arial" pitchFamily="34" charset="0"/>
              <a:buChar char="•"/>
            </a:pPr>
            <a:r>
              <a:rPr lang="en-US" dirty="0" smtClean="0"/>
              <a:t>We can be seen on the map that E85 stations are more popular near areas of production</a:t>
            </a:r>
            <a:r>
              <a:rPr lang="en-US" baseline="0" dirty="0" smtClean="0"/>
              <a:t> in the midwest</a:t>
            </a:r>
            <a:endParaRPr lang="en-US" dirty="0"/>
          </a:p>
        </p:txBody>
      </p:sp>
      <p:sp>
        <p:nvSpPr>
          <p:cNvPr id="4" name="Slide Number Placeholder 3"/>
          <p:cNvSpPr>
            <a:spLocks noGrp="1"/>
          </p:cNvSpPr>
          <p:nvPr>
            <p:ph type="sldNum" sz="quarter" idx="10"/>
          </p:nvPr>
        </p:nvSpPr>
        <p:spPr/>
        <p:txBody>
          <a:bodyPr/>
          <a:lstStyle/>
          <a:p>
            <a:fld id="{2E7A6E50-3021-4CB6-B78F-DB1139C903B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mentioned</a:t>
            </a:r>
            <a:r>
              <a:rPr lang="en-US" baseline="0" dirty="0" smtClean="0"/>
              <a:t> before the price of ethanol may be less than gasoline as shown in figure 5…but ethanol also has a lower energy content so it will require additional fuel for the vehicle to do as much ‘work’….travel the same amount of miles</a:t>
            </a:r>
          </a:p>
          <a:p>
            <a:endParaRPr lang="en-US" baseline="0" dirty="0" smtClean="0"/>
          </a:p>
          <a:p>
            <a:r>
              <a:rPr lang="en-US" baseline="0" dirty="0" smtClean="0"/>
              <a:t>But even though it may cost more…it is a domestically produced and cleaner burning fuel…which is most likely worth the additional cost to fleets that are aware of their carbon footprint</a:t>
            </a:r>
            <a:endParaRPr lang="en-US" dirty="0"/>
          </a:p>
        </p:txBody>
      </p:sp>
      <p:sp>
        <p:nvSpPr>
          <p:cNvPr id="4" name="Slide Number Placeholder 3"/>
          <p:cNvSpPr>
            <a:spLocks noGrp="1"/>
          </p:cNvSpPr>
          <p:nvPr>
            <p:ph type="sldNum" sz="quarter" idx="10"/>
          </p:nvPr>
        </p:nvSpPr>
        <p:spPr/>
        <p:txBody>
          <a:bodyPr/>
          <a:lstStyle/>
          <a:p>
            <a:fld id="{2E7A6E50-3021-4CB6-B78F-DB1139C903B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Just with conventional fuels…the price of ethanol will fluctuate</a:t>
            </a:r>
            <a:r>
              <a:rPr lang="en-US" baseline="0" dirty="0" smtClean="0"/>
              <a:t> and …slide title</a:t>
            </a:r>
            <a:endParaRPr lang="en-US" dirty="0" smtClean="0"/>
          </a:p>
          <a:p>
            <a:pPr>
              <a:buFont typeface="Arial" pitchFamily="34" charset="0"/>
              <a:buChar char="•"/>
            </a:pPr>
            <a:endParaRPr lang="en-US" dirty="0" smtClean="0"/>
          </a:p>
          <a:p>
            <a:pPr>
              <a:buFont typeface="Arial" pitchFamily="34" charset="0"/>
              <a:buChar char="•"/>
            </a:pPr>
            <a:r>
              <a:rPr lang="en-US" dirty="0" smtClean="0"/>
              <a:t>Again point back to the map for more stations</a:t>
            </a:r>
            <a:r>
              <a:rPr lang="en-US" baseline="0" dirty="0" smtClean="0"/>
              <a:t> located in the midwest</a:t>
            </a:r>
          </a:p>
          <a:p>
            <a:pPr>
              <a:buFont typeface="Arial" pitchFamily="34" charset="0"/>
              <a:buNone/>
            </a:pPr>
            <a:endParaRPr lang="en-US" baseline="0" dirty="0" smtClean="0"/>
          </a:p>
          <a:p>
            <a:pPr>
              <a:buFont typeface="Arial" pitchFamily="34" charset="0"/>
              <a:buChar char="•"/>
            </a:pPr>
            <a:r>
              <a:rPr lang="en-US" baseline="0" dirty="0" smtClean="0"/>
              <a:t>Last bullet…Mainly due to water absorption problems from distribution in existing pipelines…so it must be hauled by other means…trucks, trains across the country</a:t>
            </a:r>
            <a:endParaRPr lang="en-US" dirty="0"/>
          </a:p>
        </p:txBody>
      </p:sp>
      <p:sp>
        <p:nvSpPr>
          <p:cNvPr id="4" name="Slide Number Placeholder 3"/>
          <p:cNvSpPr>
            <a:spLocks noGrp="1"/>
          </p:cNvSpPr>
          <p:nvPr>
            <p:ph type="sldNum" sz="quarter" idx="10"/>
          </p:nvPr>
        </p:nvSpPr>
        <p:spPr/>
        <p:txBody>
          <a:bodyPr/>
          <a:lstStyle/>
          <a:p>
            <a:fld id="{2E7A6E50-3021-4CB6-B78F-DB1139C903B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Each of the specific PowerPoints include general information on why fleet managers may want to consider converting to a green fleet. Some reasons include….next</a:t>
            </a:r>
            <a:r>
              <a:rPr lang="en-US" baseline="0" dirty="0" smtClean="0"/>
              <a:t>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2E7A6E50-3021-4CB6-B78F-DB1139C903B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So if it is available and the price is competitive what are some other advantages?</a:t>
            </a:r>
          </a:p>
          <a:p>
            <a:pPr>
              <a:buFont typeface="Arial" pitchFamily="34" charset="0"/>
              <a:buNone/>
            </a:pPr>
            <a:endParaRPr lang="en-US" dirty="0" smtClean="0"/>
          </a:p>
          <a:p>
            <a:pPr>
              <a:buFont typeface="Arial" pitchFamily="34" charset="0"/>
              <a:buChar char="•"/>
            </a:pPr>
            <a:r>
              <a:rPr lang="en-US" dirty="0" smtClean="0"/>
              <a:t>Well we cant say enough that ethanol is…first bullet</a:t>
            </a:r>
          </a:p>
          <a:p>
            <a:pPr>
              <a:buFont typeface="Arial" pitchFamily="34" charset="0"/>
              <a:buChar char="•"/>
            </a:pPr>
            <a:r>
              <a:rPr lang="en-US" dirty="0" smtClean="0"/>
              <a:t>And due</a:t>
            </a:r>
            <a:r>
              <a:rPr lang="en-US" baseline="0" dirty="0" smtClean="0"/>
              <a:t> to its chemical properties, its use can produce…second bullet…which can be harmful to human health and the environment</a:t>
            </a:r>
          </a:p>
          <a:p>
            <a:pPr>
              <a:buFont typeface="Arial" pitchFamily="34" charset="0"/>
              <a:buChar char="•"/>
            </a:pPr>
            <a:r>
              <a:rPr lang="en-US" baseline="0" dirty="0" smtClean="0"/>
              <a:t>Additionally, third bullet…in pure form it is biodegradable and even when mixed with gasoline less of a toxic threat when spilled</a:t>
            </a:r>
            <a:endParaRPr lang="en-US" dirty="0" smtClean="0"/>
          </a:p>
          <a:p>
            <a:pPr>
              <a:buFont typeface="Arial" pitchFamily="34" charset="0"/>
              <a:buChar char="•"/>
            </a:pPr>
            <a:r>
              <a:rPr lang="en-US" dirty="0" smtClean="0"/>
              <a:t>Fourth</a:t>
            </a:r>
            <a:r>
              <a:rPr lang="en-US" baseline="0" dirty="0" smtClean="0"/>
              <a:t> bullet…</a:t>
            </a:r>
            <a:r>
              <a:rPr lang="en-US" dirty="0" smtClean="0"/>
              <a:t>Because of its corrosive nature…some metals/seals will</a:t>
            </a:r>
            <a:r>
              <a:rPr lang="en-US" baseline="0" dirty="0" smtClean="0"/>
              <a:t> need replaced…but the transition to fleets and consumers is seamless compared to conventional fuels</a:t>
            </a:r>
          </a:p>
          <a:p>
            <a:pPr>
              <a:buFont typeface="Arial" pitchFamily="34" charset="0"/>
              <a:buChar char="•"/>
            </a:pPr>
            <a:r>
              <a:rPr lang="en-US" baseline="0" dirty="0" smtClean="0"/>
              <a:t>And back to the first bullet and energy security and economy…ethanol use…last bullet</a:t>
            </a:r>
            <a:endParaRPr lang="en-US" dirty="0"/>
          </a:p>
        </p:txBody>
      </p:sp>
      <p:sp>
        <p:nvSpPr>
          <p:cNvPr id="4" name="Slide Number Placeholder 3"/>
          <p:cNvSpPr>
            <a:spLocks noGrp="1"/>
          </p:cNvSpPr>
          <p:nvPr>
            <p:ph type="sldNum" sz="quarter" idx="10"/>
          </p:nvPr>
        </p:nvSpPr>
        <p:spPr/>
        <p:txBody>
          <a:bodyPr/>
          <a:lstStyle/>
          <a:p>
            <a:fld id="{2E7A6E50-3021-4CB6-B78F-DB1139C903BA}"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And many of these jobs can provide</a:t>
            </a:r>
            <a:r>
              <a:rPr lang="en-US" baseline="0" dirty="0" smtClean="0"/>
              <a:t> for…first bullet…where jobs are needed</a:t>
            </a:r>
          </a:p>
          <a:p>
            <a:pPr>
              <a:buFont typeface="Arial" pitchFamily="34" charset="0"/>
              <a:buChar char="•"/>
            </a:pPr>
            <a:endParaRPr lang="en-US" baseline="0" dirty="0" smtClean="0"/>
          </a:p>
          <a:p>
            <a:pPr>
              <a:buFont typeface="Arial" pitchFamily="34" charset="0"/>
              <a:buChar char="•"/>
            </a:pPr>
            <a:r>
              <a:rPr lang="en-US" baseline="0" dirty="0" smtClean="0"/>
              <a:t>Now when looking at vehicles themselves…second bullet…so consumers and fleet managers will hopefully not be deterred based on price…and…third bullet…and…fourth bullet</a:t>
            </a:r>
            <a:endParaRPr lang="en-US" dirty="0" smtClean="0"/>
          </a:p>
          <a:p>
            <a:pPr>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2E7A6E50-3021-4CB6-B78F-DB1139C903BA}"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Additionally…just want to be clear</a:t>
            </a:r>
          </a:p>
          <a:p>
            <a:pPr>
              <a:buFont typeface="Arial" pitchFamily="34" charset="0"/>
              <a:buChar char="•"/>
            </a:pPr>
            <a:r>
              <a:rPr lang="en-US" dirty="0" smtClean="0"/>
              <a:t>E85 does have a lower energy content by gallon</a:t>
            </a:r>
            <a:r>
              <a:rPr lang="en-US" baseline="0" dirty="0" smtClean="0"/>
              <a:t> and there for a lower the vehicle will decrease in MPG but…</a:t>
            </a:r>
          </a:p>
          <a:p>
            <a:pPr>
              <a:buFont typeface="Arial" pitchFamily="34" charset="0"/>
              <a:buChar char="•"/>
            </a:pPr>
            <a:r>
              <a:rPr lang="en-US" baseline="0" dirty="0" smtClean="0"/>
              <a:t>Most manufacturers place slightly larger fuel tanks in FFVs in order to maintain the same range</a:t>
            </a:r>
          </a:p>
          <a:p>
            <a:pPr>
              <a:buFont typeface="Arial" pitchFamily="34" charset="0"/>
              <a:buChar char="•"/>
            </a:pPr>
            <a:r>
              <a:rPr lang="en-US" baseline="0" dirty="0" smtClean="0"/>
              <a:t>The engines themselves are NOT less efficient</a:t>
            </a:r>
          </a:p>
          <a:p>
            <a:pPr>
              <a:buFont typeface="Arial" pitchFamily="34" charset="0"/>
              <a:buChar char="•"/>
            </a:pPr>
            <a:endParaRPr lang="en-US" baseline="0" dirty="0" smtClean="0"/>
          </a:p>
          <a:p>
            <a:pPr>
              <a:buFont typeface="Arial" pitchFamily="34" charset="0"/>
              <a:buChar char="•"/>
            </a:pPr>
            <a:r>
              <a:rPr lang="en-US" baseline="0" dirty="0" smtClean="0"/>
              <a:t>Second and third bullets are a fact of the fuel…but vehicle manufacturers and fuel blenders have already addressed these issues so that FFVs are easy to use and produce lower emissions</a:t>
            </a:r>
          </a:p>
          <a:p>
            <a:pPr>
              <a:buFont typeface="Arial" pitchFamily="34" charset="0"/>
              <a:buChar char="•"/>
            </a:pPr>
            <a:endParaRPr lang="en-US" baseline="0" dirty="0" smtClean="0"/>
          </a:p>
          <a:p>
            <a:pPr>
              <a:buFont typeface="Arial" pitchFamily="34" charset="0"/>
              <a:buChar char="•"/>
            </a:pPr>
            <a:r>
              <a:rPr lang="en-US" baseline="0" dirty="0" smtClean="0"/>
              <a:t>Perhaps the most important thing to consider is….last bullet…so be aware of local station locations and use them with FFVs whenever possible</a:t>
            </a:r>
            <a:endParaRPr lang="en-US" dirty="0" smtClean="0"/>
          </a:p>
          <a:p>
            <a:endParaRPr lang="en-US" dirty="0"/>
          </a:p>
        </p:txBody>
      </p:sp>
      <p:sp>
        <p:nvSpPr>
          <p:cNvPr id="4" name="Slide Number Placeholder 3"/>
          <p:cNvSpPr>
            <a:spLocks noGrp="1"/>
          </p:cNvSpPr>
          <p:nvPr>
            <p:ph type="sldNum" sz="quarter" idx="10"/>
          </p:nvPr>
        </p:nvSpPr>
        <p:spPr/>
        <p:txBody>
          <a:bodyPr/>
          <a:lstStyle/>
          <a:p>
            <a:fld id="{2E7A6E50-3021-4CB6-B78F-DB1139C903BA}"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look at the vehicle and</a:t>
            </a:r>
            <a:r>
              <a:rPr lang="en-US" baseline="0" dirty="0" smtClean="0"/>
              <a:t> fuel use together in terms of performance and safety</a:t>
            </a:r>
          </a:p>
          <a:p>
            <a:endParaRPr lang="en-US" baseline="0" dirty="0" smtClean="0"/>
          </a:p>
          <a:p>
            <a:r>
              <a:rPr lang="en-US" baseline="0" dirty="0" smtClean="0"/>
              <a:t>For performance…first sub bullet</a:t>
            </a:r>
          </a:p>
          <a:p>
            <a:endParaRPr lang="en-US" baseline="0" dirty="0" smtClean="0"/>
          </a:p>
          <a:p>
            <a:r>
              <a:rPr lang="en-US" baseline="0" dirty="0" smtClean="0"/>
              <a:t>And with modern engine control and sensors…these flexible fuel vehicles or FFVs have the same…sub ‘sub’ bullets</a:t>
            </a:r>
            <a:endParaRPr lang="en-US" dirty="0"/>
          </a:p>
        </p:txBody>
      </p:sp>
      <p:sp>
        <p:nvSpPr>
          <p:cNvPr id="4" name="Slide Number Placeholder 3"/>
          <p:cNvSpPr>
            <a:spLocks noGrp="1"/>
          </p:cNvSpPr>
          <p:nvPr>
            <p:ph type="sldNum" sz="quarter" idx="10"/>
          </p:nvPr>
        </p:nvSpPr>
        <p:spPr/>
        <p:txBody>
          <a:bodyPr/>
          <a:lstStyle/>
          <a:p>
            <a:fld id="{2E7A6E50-3021-4CB6-B78F-DB1139C903BA}"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And for environmentally</a:t>
            </a:r>
            <a:r>
              <a:rPr lang="en-US" baseline="0" dirty="0" smtClean="0"/>
              <a:t> concerned citizens and fleet owners, you can get the same performance with a fuel that…first bullet</a:t>
            </a:r>
          </a:p>
          <a:p>
            <a:pPr>
              <a:buFont typeface="Arial" pitchFamily="34" charset="0"/>
              <a:buChar char="•"/>
            </a:pPr>
            <a:endParaRPr lang="en-US" baseline="0" dirty="0" smtClean="0"/>
          </a:p>
          <a:p>
            <a:pPr>
              <a:buFont typeface="Arial" pitchFamily="34" charset="0"/>
              <a:buChar char="•"/>
            </a:pPr>
            <a:r>
              <a:rPr lang="en-US" baseline="0" dirty="0" smtClean="0"/>
              <a:t>Ethanol also has a higher octane number which means it is resistant to engine knock and could be used in engines with…second bullet…which could improve efficiency</a:t>
            </a:r>
            <a:endParaRPr lang="en-US" dirty="0" smtClean="0"/>
          </a:p>
          <a:p>
            <a:pPr>
              <a:buFont typeface="Arial" pitchFamily="34" charset="0"/>
              <a:buChar char="•"/>
            </a:pPr>
            <a:endParaRPr lang="en-US" dirty="0" smtClean="0"/>
          </a:p>
          <a:p>
            <a:pPr>
              <a:buFont typeface="Arial" pitchFamily="34" charset="0"/>
              <a:buChar char="•"/>
            </a:pPr>
            <a:r>
              <a:rPr lang="en-US" dirty="0" smtClean="0"/>
              <a:t>Third</a:t>
            </a:r>
            <a:r>
              <a:rPr lang="en-US" baseline="0" dirty="0" smtClean="0"/>
              <a:t> and fourth bullets are for the fuel itself…and really don’t affect performance of today's advanced vehicles but may affect fuel economy because…</a:t>
            </a:r>
            <a:endParaRPr lang="en-US" dirty="0" smtClean="0"/>
          </a:p>
          <a:p>
            <a:pPr>
              <a:buFont typeface="Arial" pitchFamily="34" charset="0"/>
              <a:buChar char="•"/>
            </a:pPr>
            <a:r>
              <a:rPr lang="en-US" dirty="0" smtClean="0"/>
              <a:t>The actual % of ethanol at the pump will vary depending</a:t>
            </a:r>
            <a:r>
              <a:rPr lang="en-US" baseline="0" dirty="0" smtClean="0"/>
              <a:t> on weather in order to maintain vehicle performance due to cold weather issues</a:t>
            </a:r>
          </a:p>
          <a:p>
            <a:pPr>
              <a:buFont typeface="Arial" pitchFamily="34" charset="0"/>
              <a:buChar char="•"/>
            </a:pPr>
            <a:r>
              <a:rPr lang="en-US" baseline="0" dirty="0" smtClean="0"/>
              <a:t>Most FFVs do not yet take full advantage of higher compression ratios when using E85</a:t>
            </a:r>
            <a:endParaRPr lang="en-US" dirty="0"/>
          </a:p>
        </p:txBody>
      </p:sp>
      <p:sp>
        <p:nvSpPr>
          <p:cNvPr id="4" name="Slide Number Placeholder 3"/>
          <p:cNvSpPr>
            <a:spLocks noGrp="1"/>
          </p:cNvSpPr>
          <p:nvPr>
            <p:ph type="sldNum" sz="quarter" idx="10"/>
          </p:nvPr>
        </p:nvSpPr>
        <p:spPr/>
        <p:txBody>
          <a:bodyPr/>
          <a:lstStyle/>
          <a:p>
            <a:fld id="{2E7A6E50-3021-4CB6-B78F-DB1139C903BA}"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Highlights of performance</a:t>
            </a:r>
          </a:p>
          <a:p>
            <a:endParaRPr lang="en-US" dirty="0"/>
          </a:p>
        </p:txBody>
      </p:sp>
      <p:sp>
        <p:nvSpPr>
          <p:cNvPr id="4" name="Slide Number Placeholder 3"/>
          <p:cNvSpPr>
            <a:spLocks noGrp="1"/>
          </p:cNvSpPr>
          <p:nvPr>
            <p:ph type="sldNum" sz="quarter" idx="10"/>
          </p:nvPr>
        </p:nvSpPr>
        <p:spPr/>
        <p:txBody>
          <a:bodyPr/>
          <a:lstStyle/>
          <a:p>
            <a:fld id="{2E7A6E50-3021-4CB6-B78F-DB1139C903BA}"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now back to safety…of the fuel</a:t>
            </a:r>
          </a:p>
          <a:p>
            <a:endParaRPr lang="en-US" dirty="0" smtClean="0"/>
          </a:p>
          <a:p>
            <a:r>
              <a:rPr lang="en-US" dirty="0" smtClean="0"/>
              <a:t>Ethanol</a:t>
            </a:r>
            <a:r>
              <a:rPr lang="en-US" baseline="0" dirty="0" smtClean="0"/>
              <a:t> is…first bullet…all fuel pose some risks</a:t>
            </a:r>
          </a:p>
          <a:p>
            <a:endParaRPr lang="en-US" baseline="0" dirty="0" smtClean="0"/>
          </a:p>
          <a:p>
            <a:r>
              <a:rPr lang="en-US" baseline="0" dirty="0" smtClean="0"/>
              <a:t>Pure ethanol is also…second bullet</a:t>
            </a:r>
          </a:p>
          <a:p>
            <a:endParaRPr lang="en-US" baseline="0" dirty="0" smtClean="0"/>
          </a:p>
          <a:p>
            <a:r>
              <a:rPr lang="en-US" baseline="0" dirty="0" smtClean="0"/>
              <a:t>And in pure or blended form is less toxic than conventional gasoline</a:t>
            </a:r>
            <a:endParaRPr lang="en-US" dirty="0"/>
          </a:p>
        </p:txBody>
      </p:sp>
      <p:sp>
        <p:nvSpPr>
          <p:cNvPr id="4" name="Slide Number Placeholder 3"/>
          <p:cNvSpPr>
            <a:spLocks noGrp="1"/>
          </p:cNvSpPr>
          <p:nvPr>
            <p:ph type="sldNum" sz="quarter" idx="10"/>
          </p:nvPr>
        </p:nvSpPr>
        <p:spPr/>
        <p:txBody>
          <a:bodyPr/>
          <a:lstStyle/>
          <a:p>
            <a:fld id="{2E7A6E50-3021-4CB6-B78F-DB1139C903BA}"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Continuing</a:t>
            </a:r>
            <a:r>
              <a:rPr lang="en-US" baseline="0" dirty="0" smtClean="0"/>
              <a:t> with safety</a:t>
            </a:r>
          </a:p>
          <a:p>
            <a:r>
              <a:rPr lang="en-US" baseline="0" dirty="0" smtClean="0"/>
              <a:t>First bullet…</a:t>
            </a:r>
          </a:p>
          <a:p>
            <a:endParaRPr lang="en-US" baseline="0" dirty="0" smtClean="0"/>
          </a:p>
          <a:p>
            <a:r>
              <a:rPr lang="en-US" baseline="0" dirty="0" smtClean="0"/>
              <a:t>And for those that will store ethanol blended fuels onsite you will need to be aware of the proper placards for bulk fuel storage…this placard is an example of one required for ethanol storage based on the national fire protection association, NFPA</a:t>
            </a:r>
            <a:endParaRPr lang="en-US" dirty="0"/>
          </a:p>
        </p:txBody>
      </p:sp>
      <p:sp>
        <p:nvSpPr>
          <p:cNvPr id="4" name="Slide Number Placeholder 3"/>
          <p:cNvSpPr>
            <a:spLocks noGrp="1"/>
          </p:cNvSpPr>
          <p:nvPr>
            <p:ph type="sldNum" sz="quarter" idx="10"/>
          </p:nvPr>
        </p:nvSpPr>
        <p:spPr/>
        <p:txBody>
          <a:bodyPr/>
          <a:lstStyle/>
          <a:p>
            <a:fld id="{2E7A6E50-3021-4CB6-B78F-DB1139C903BA}"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a:t>
            </a:r>
            <a:r>
              <a:rPr lang="en-US" baseline="0" dirty="0" smtClean="0"/>
              <a:t> important for those storing, transporting, or responding to ethanol fires…first bullet…second bullet…and be aware that….last bullet</a:t>
            </a:r>
          </a:p>
          <a:p>
            <a:endParaRPr lang="en-US" baseline="0" dirty="0" smtClean="0"/>
          </a:p>
          <a:p>
            <a:r>
              <a:rPr lang="en-US" baseline="0" dirty="0" smtClean="0"/>
              <a:t>For those transporting ethanol…always ensure you obtain the proper permits and placards. United states department of transportation placard shown in figure 8.</a:t>
            </a:r>
            <a:endParaRPr lang="en-US" dirty="0"/>
          </a:p>
        </p:txBody>
      </p:sp>
      <p:sp>
        <p:nvSpPr>
          <p:cNvPr id="4" name="Slide Number Placeholder 3"/>
          <p:cNvSpPr>
            <a:spLocks noGrp="1"/>
          </p:cNvSpPr>
          <p:nvPr>
            <p:ph type="sldNum" sz="quarter" idx="10"/>
          </p:nvPr>
        </p:nvSpPr>
        <p:spPr/>
        <p:txBody>
          <a:bodyPr/>
          <a:lstStyle/>
          <a:p>
            <a:fld id="{2E7A6E50-3021-4CB6-B78F-DB1139C903BA}"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we will wrap up with the Highlights of safety… a few questions on the next</a:t>
            </a:r>
            <a:r>
              <a:rPr lang="en-US" baseline="0" dirty="0" smtClean="0"/>
              <a:t>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2E7A6E50-3021-4CB6-B78F-DB1139C903BA}"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buFontTx/>
              <a:buChar char="•"/>
            </a:pPr>
            <a:r>
              <a:rPr lang="en-US" dirty="0" smtClean="0"/>
              <a:t>Reduce operating costs by improving efficiency, reducing lifecycle costs, and reducing vulnerability to volatile fuel prices</a:t>
            </a:r>
          </a:p>
          <a:p>
            <a:pPr eaLnBrk="1" hangingPunct="1">
              <a:spcBef>
                <a:spcPct val="0"/>
              </a:spcBef>
              <a:buFontTx/>
              <a:buChar char="•"/>
            </a:pPr>
            <a:r>
              <a:rPr lang="en-US" dirty="0" smtClean="0"/>
              <a:t>Reduce GHG emissions by implementing the use of ethanol in vehicles, which are the primary source of GHG emissions and urban air pollution</a:t>
            </a:r>
          </a:p>
          <a:p>
            <a:pPr eaLnBrk="1" hangingPunct="1">
              <a:spcBef>
                <a:spcPct val="0"/>
              </a:spcBef>
              <a:buFontTx/>
              <a:buChar char="•"/>
            </a:pPr>
            <a:r>
              <a:rPr lang="en-US" dirty="0" smtClean="0"/>
              <a:t>Improve corporate image by branding business strategies and appealing to public concerns about energy conservation and ecological sensibilities</a:t>
            </a:r>
          </a:p>
          <a:p>
            <a:endParaRPr lang="en-US" dirty="0"/>
          </a:p>
        </p:txBody>
      </p:sp>
      <p:sp>
        <p:nvSpPr>
          <p:cNvPr id="4" name="Slide Number Placeholder 3"/>
          <p:cNvSpPr>
            <a:spLocks noGrp="1"/>
          </p:cNvSpPr>
          <p:nvPr>
            <p:ph type="sldNum" sz="quarter" idx="10"/>
          </p:nvPr>
        </p:nvSpPr>
        <p:spPr/>
        <p:txBody>
          <a:bodyPr/>
          <a:lstStyle/>
          <a:p>
            <a:fld id="{2E7A6E50-3021-4CB6-B78F-DB1139C903BA}"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1775" indent="-231775" eaLnBrk="1" hangingPunct="1">
              <a:spcBef>
                <a:spcPct val="0"/>
              </a:spcBef>
              <a:buFont typeface="+mj-lt"/>
              <a:buNone/>
            </a:pPr>
            <a:r>
              <a:rPr lang="en-US" dirty="0" smtClean="0"/>
              <a:t>During the presentation, the location of information that may help answer the test your knowledge has been hyperlinked to a hidden box next to each number. When the pointer slides over the area just to the right of the number it will give you the option to click the hyperlink which will take you to the appropriate slide. To return, right click your mouse and go to Last Viewed to the test your knowledge section. It should also be noted that information in the workbook has also been marked in the margins with PowerPoint slide numbers. More information about each slide and question can be found in the text. </a:t>
            </a:r>
          </a:p>
          <a:p>
            <a:pPr marL="231775" indent="-231775" eaLnBrk="1" hangingPunct="1">
              <a:spcBef>
                <a:spcPct val="0"/>
              </a:spcBef>
              <a:buFont typeface="Calibri" pitchFamily="34" charset="0"/>
              <a:buAutoNum type="arabicPeriod"/>
            </a:pPr>
            <a:endParaRPr lang="en-US" dirty="0" smtClean="0"/>
          </a:p>
          <a:p>
            <a:pPr marL="231775" indent="-231775" eaLnBrk="1" hangingPunct="1">
              <a:spcBef>
                <a:spcPct val="0"/>
              </a:spcBef>
              <a:buFont typeface="Calibri" pitchFamily="34" charset="0"/>
              <a:buAutoNum type="arabicPeriod"/>
            </a:pPr>
            <a:r>
              <a:rPr lang="en-US" dirty="0" smtClean="0"/>
              <a:t>True</a:t>
            </a:r>
          </a:p>
          <a:p>
            <a:pPr marL="231775" indent="-231775" eaLnBrk="1" hangingPunct="1">
              <a:spcBef>
                <a:spcPct val="0"/>
              </a:spcBef>
              <a:buFont typeface="Calibri" pitchFamily="34" charset="0"/>
              <a:buAutoNum type="arabicPeriod"/>
            </a:pPr>
            <a:r>
              <a:rPr lang="en-US" dirty="0" smtClean="0"/>
              <a:t>Algae</a:t>
            </a:r>
          </a:p>
          <a:p>
            <a:pPr marL="231775" indent="-231775" eaLnBrk="1" hangingPunct="1">
              <a:spcBef>
                <a:spcPct val="0"/>
              </a:spcBef>
              <a:buFont typeface="Calibri" pitchFamily="34" charset="0"/>
              <a:buAutoNum type="arabicPeriod"/>
            </a:pPr>
            <a:r>
              <a:rPr lang="en-US" dirty="0" smtClean="0"/>
              <a:t>True</a:t>
            </a:r>
          </a:p>
          <a:p>
            <a:pPr marL="231775" indent="-231775" eaLnBrk="1" hangingPunct="1">
              <a:spcBef>
                <a:spcPct val="0"/>
              </a:spcBef>
              <a:buFont typeface="Calibri" pitchFamily="34" charset="0"/>
              <a:buAutoNum type="arabicPeriod"/>
            </a:pPr>
            <a:r>
              <a:rPr lang="en-US" dirty="0" smtClean="0"/>
              <a:t>Reduces operating costs; reduces GHG emissions; improves corporate image</a:t>
            </a:r>
          </a:p>
          <a:p>
            <a:pPr marL="231775" indent="-231775" eaLnBrk="1" hangingPunct="1">
              <a:spcBef>
                <a:spcPct val="0"/>
              </a:spcBef>
              <a:buFont typeface="Calibri" pitchFamily="34" charset="0"/>
              <a:buAutoNum type="arabicPeriod"/>
            </a:pPr>
            <a:r>
              <a:rPr lang="en-US" dirty="0" smtClean="0"/>
              <a:t>True</a:t>
            </a:r>
          </a:p>
          <a:p>
            <a:endParaRPr lang="en-US" dirty="0"/>
          </a:p>
        </p:txBody>
      </p:sp>
      <p:sp>
        <p:nvSpPr>
          <p:cNvPr id="4" name="Slide Number Placeholder 3"/>
          <p:cNvSpPr>
            <a:spLocks noGrp="1"/>
          </p:cNvSpPr>
          <p:nvPr>
            <p:ph type="sldNum" sz="quarter" idx="10"/>
          </p:nvPr>
        </p:nvSpPr>
        <p:spPr/>
        <p:txBody>
          <a:bodyPr/>
          <a:lstStyle/>
          <a:p>
            <a:fld id="{2E7A6E50-3021-4CB6-B78F-DB1139C903BA}" type="slidenum">
              <a:rPr lang="en-US" smtClean="0"/>
              <a:pPr/>
              <a:t>30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buFontTx/>
              <a:buChar char="•"/>
            </a:pPr>
            <a:r>
              <a:rPr lang="en-US" dirty="0" smtClean="0"/>
              <a:t>Get buy-in from all management and staff levels – be sure to communicate information about the benefits, goals, and targets frequently</a:t>
            </a:r>
          </a:p>
          <a:p>
            <a:pPr eaLnBrk="1" hangingPunct="1">
              <a:spcBef>
                <a:spcPct val="0"/>
              </a:spcBef>
              <a:buFontTx/>
              <a:buChar char="•"/>
            </a:pPr>
            <a:r>
              <a:rPr lang="en-US" dirty="0" smtClean="0"/>
              <a:t>Create long-term objectives and tangible goals based on best practices in the industry (baselines, benchmarks, etc.)</a:t>
            </a:r>
          </a:p>
          <a:p>
            <a:pPr eaLnBrk="1" hangingPunct="1">
              <a:spcBef>
                <a:spcPct val="0"/>
              </a:spcBef>
              <a:buFontTx/>
              <a:buChar char="•"/>
            </a:pPr>
            <a:r>
              <a:rPr lang="en-US" dirty="0" smtClean="0"/>
              <a:t>Avoid setting reduction goals in absolute numbers for growing fleets or fleets just starting because absolute goals can impede growth</a:t>
            </a:r>
          </a:p>
          <a:p>
            <a:pPr eaLnBrk="1" hangingPunct="1">
              <a:spcBef>
                <a:spcPct val="0"/>
              </a:spcBef>
              <a:buFontTx/>
              <a:buChar char="•"/>
            </a:pPr>
            <a:r>
              <a:rPr lang="en-US" dirty="0" smtClean="0"/>
              <a:t>Anticipate obstacles such as driver resistance, lag time between original equipment manufacturers technology and market availability, and slower return on investment</a:t>
            </a:r>
          </a:p>
          <a:p>
            <a:pPr eaLnBrk="1" hangingPunct="1">
              <a:spcBef>
                <a:spcPct val="0"/>
              </a:spcBef>
              <a:buFontTx/>
              <a:buChar char="•"/>
            </a:pPr>
            <a:r>
              <a:rPr lang="en-US" dirty="0" smtClean="0"/>
              <a:t>Move slowly and implement change over time</a:t>
            </a:r>
          </a:p>
          <a:p>
            <a:pPr eaLnBrk="1" hangingPunct="1">
              <a:spcBef>
                <a:spcPct val="0"/>
              </a:spcBef>
              <a:buFontTx/>
              <a:buChar char="•"/>
            </a:pPr>
            <a:r>
              <a:rPr lang="en-US" dirty="0" smtClean="0"/>
              <a:t>Improve vehicle use with selection analysis and education of drivers</a:t>
            </a:r>
          </a:p>
          <a:p>
            <a:pPr eaLnBrk="1" hangingPunct="1">
              <a:spcBef>
                <a:spcPct val="0"/>
              </a:spcBef>
              <a:buFontTx/>
              <a:buChar char="•"/>
            </a:pPr>
            <a:r>
              <a:rPr lang="en-US" dirty="0" smtClean="0"/>
              <a:t>Track and report progress and share successes with employees, shareholders, and the public</a:t>
            </a:r>
          </a:p>
          <a:p>
            <a:endParaRPr lang="en-US" dirty="0"/>
          </a:p>
        </p:txBody>
      </p:sp>
      <p:sp>
        <p:nvSpPr>
          <p:cNvPr id="4" name="Slide Number Placeholder 3"/>
          <p:cNvSpPr>
            <a:spLocks noGrp="1"/>
          </p:cNvSpPr>
          <p:nvPr>
            <p:ph type="sldNum" sz="quarter" idx="10"/>
          </p:nvPr>
        </p:nvSpPr>
        <p:spPr/>
        <p:txBody>
          <a:bodyPr/>
          <a:lstStyle/>
          <a:p>
            <a:fld id="{2E7A6E50-3021-4CB6-B78F-DB1139C903B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Ethanol</a:t>
            </a:r>
            <a:r>
              <a:rPr lang="en-US" baseline="0" dirty="0" smtClean="0"/>
              <a:t> is a high octane, oxygenated, </a:t>
            </a:r>
            <a:r>
              <a:rPr lang="en-US" b="1" baseline="0" dirty="0" smtClean="0"/>
              <a:t>renewable</a:t>
            </a:r>
            <a:r>
              <a:rPr lang="en-US" baseline="0" dirty="0" smtClean="0"/>
              <a:t> alternative fuel…however it should be noted that different agencies define alternative fuels differently…for example it is not recognized by the IRS as an alternative fuel but tax incentives for use and production have been implemented in the past</a:t>
            </a:r>
          </a:p>
          <a:p>
            <a:pPr>
              <a:buFont typeface="Arial" pitchFamily="34" charset="0"/>
              <a:buNone/>
            </a:pPr>
            <a:endParaRPr lang="en-US" baseline="0" dirty="0" smtClean="0"/>
          </a:p>
          <a:p>
            <a:pPr>
              <a:buFont typeface="Arial" pitchFamily="34" charset="0"/>
              <a:buNone/>
            </a:pPr>
            <a:r>
              <a:rPr lang="en-US" baseline="0" dirty="0" smtClean="0"/>
              <a:t>For a little history about the fuel itself…second bullet</a:t>
            </a:r>
          </a:p>
          <a:p>
            <a:pPr>
              <a:buFont typeface="Arial" pitchFamily="34" charset="0"/>
              <a:buNone/>
            </a:pPr>
            <a:endParaRPr lang="en-US" baseline="0" dirty="0" smtClean="0"/>
          </a:p>
          <a:p>
            <a:pPr>
              <a:buFont typeface="Arial" pitchFamily="34" charset="0"/>
              <a:buChar char="•"/>
            </a:pPr>
            <a:r>
              <a:rPr lang="en-US" baseline="0" dirty="0" smtClean="0"/>
              <a:t>Older engines had adjustment screws on the engine to adjust between running on gasoline or ethanol…due to its different energy density</a:t>
            </a:r>
          </a:p>
          <a:p>
            <a:pPr>
              <a:buFont typeface="Arial" pitchFamily="34" charset="0"/>
              <a:buChar char="•"/>
            </a:pPr>
            <a:endParaRPr lang="en-US" baseline="0" dirty="0" smtClean="0"/>
          </a:p>
          <a:p>
            <a:pPr>
              <a:buFont typeface="Arial" pitchFamily="34" charset="0"/>
              <a:buChar char="•"/>
            </a:pPr>
            <a:r>
              <a:rPr lang="en-US" baseline="0" dirty="0" smtClean="0"/>
              <a:t>In fact…last bullet</a:t>
            </a:r>
          </a:p>
          <a:p>
            <a:pPr>
              <a:buFont typeface="Arial" pitchFamily="34" charset="0"/>
              <a:buChar char="•"/>
            </a:pPr>
            <a:endParaRPr lang="en-US" baseline="0" dirty="0" smtClean="0"/>
          </a:p>
          <a:p>
            <a:pPr>
              <a:buFont typeface="Arial" pitchFamily="34" charset="0"/>
              <a:buChar char="•"/>
            </a:pPr>
            <a:r>
              <a:rPr lang="en-US" baseline="0" dirty="0" smtClean="0"/>
              <a:t>Today, vehicles capable of using high ethanol blends are typically called flexible fuel vehicles FFVs and can run on ethanol and gasoline blends E85</a:t>
            </a:r>
            <a:endParaRPr lang="en-US" dirty="0"/>
          </a:p>
        </p:txBody>
      </p:sp>
      <p:sp>
        <p:nvSpPr>
          <p:cNvPr id="4" name="Slide Number Placeholder 3"/>
          <p:cNvSpPr>
            <a:spLocks noGrp="1"/>
          </p:cNvSpPr>
          <p:nvPr>
            <p:ph type="sldNum" sz="quarter" idx="10"/>
          </p:nvPr>
        </p:nvSpPr>
        <p:spPr/>
        <p:txBody>
          <a:bodyPr/>
          <a:lstStyle/>
          <a:p>
            <a:fld id="{2E7A6E50-3021-4CB6-B78F-DB1139C903B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The feedstocks</a:t>
            </a:r>
            <a:r>
              <a:rPr lang="en-US" baseline="0" dirty="0" smtClean="0"/>
              <a:t> used to produce ethanol can be grown and harvested domestically</a:t>
            </a:r>
          </a:p>
          <a:p>
            <a:pPr>
              <a:buFont typeface="Arial" pitchFamily="34" charset="0"/>
              <a:buChar char="•"/>
            </a:pPr>
            <a:r>
              <a:rPr lang="en-US" baseline="0" dirty="0" smtClean="0"/>
              <a:t>Corn is currently the main feedstock used in about 90% of ethanol production</a:t>
            </a:r>
          </a:p>
          <a:p>
            <a:pPr>
              <a:buFont typeface="Arial" pitchFamily="34" charset="0"/>
              <a:buChar char="•"/>
            </a:pPr>
            <a:r>
              <a:rPr lang="en-US" baseline="0" dirty="0" smtClean="0"/>
              <a:t>Government mandates are limiting corns use so that other feedstocks are developed</a:t>
            </a:r>
            <a:endParaRPr lang="en-US" dirty="0"/>
          </a:p>
        </p:txBody>
      </p:sp>
      <p:sp>
        <p:nvSpPr>
          <p:cNvPr id="4" name="Slide Number Placeholder 3"/>
          <p:cNvSpPr>
            <a:spLocks noGrp="1"/>
          </p:cNvSpPr>
          <p:nvPr>
            <p:ph type="sldNum" sz="quarter" idx="10"/>
          </p:nvPr>
        </p:nvSpPr>
        <p:spPr/>
        <p:txBody>
          <a:bodyPr/>
          <a:lstStyle/>
          <a:p>
            <a:fld id="{2E7A6E50-3021-4CB6-B78F-DB1139C903B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How is ethanol produced?...Well…first bullet</a:t>
            </a:r>
          </a:p>
          <a:p>
            <a:pPr>
              <a:buFont typeface="Arial" pitchFamily="34" charset="0"/>
              <a:buChar char="•"/>
            </a:pPr>
            <a:endParaRPr lang="en-US" dirty="0" smtClean="0"/>
          </a:p>
          <a:p>
            <a:pPr>
              <a:buFont typeface="Arial" pitchFamily="34" charset="0"/>
              <a:buChar char="•"/>
            </a:pPr>
            <a:r>
              <a:rPr lang="en-US" dirty="0" smtClean="0"/>
              <a:t>Three sub</a:t>
            </a:r>
            <a:r>
              <a:rPr lang="en-US" baseline="0" dirty="0" smtClean="0"/>
              <a:t> bullets are the basic steps in dry milling and fermenting process which creates grain alcohol…or ethanol</a:t>
            </a:r>
          </a:p>
          <a:p>
            <a:pPr>
              <a:buFont typeface="Arial" pitchFamily="34" charset="0"/>
              <a:buChar char="•"/>
            </a:pPr>
            <a:endParaRPr lang="en-US" baseline="0" dirty="0" smtClean="0"/>
          </a:p>
          <a:p>
            <a:pPr>
              <a:buFont typeface="Arial" pitchFamily="34" charset="0"/>
              <a:buChar char="•"/>
            </a:pPr>
            <a:r>
              <a:rPr lang="en-US" baseline="0" dirty="0" smtClean="0"/>
              <a:t>Once ethanol has been produced it is typically denatured to prevent consumption and is then transported across the country</a:t>
            </a:r>
          </a:p>
          <a:p>
            <a:pPr>
              <a:buFont typeface="Arial" pitchFamily="34" charset="0"/>
              <a:buChar char="•"/>
            </a:pPr>
            <a:r>
              <a:rPr lang="en-US" baseline="0" dirty="0" smtClean="0"/>
              <a:t>…Second main bullet</a:t>
            </a:r>
          </a:p>
          <a:p>
            <a:pPr>
              <a:buFont typeface="Arial" pitchFamily="34" charset="0"/>
              <a:buChar char="•"/>
            </a:pPr>
            <a:endParaRPr lang="en-US" baseline="0" dirty="0" smtClean="0"/>
          </a:p>
          <a:p>
            <a:pPr>
              <a:buFont typeface="Arial" pitchFamily="34" charset="0"/>
              <a:buChar char="•"/>
            </a:pPr>
            <a:r>
              <a:rPr lang="en-US" baseline="0" dirty="0" smtClean="0"/>
              <a:t>And…last bullet</a:t>
            </a:r>
            <a:endParaRPr lang="en-US" dirty="0" smtClean="0"/>
          </a:p>
          <a:p>
            <a:pPr>
              <a:buFont typeface="Arial" pitchFamily="34" charset="0"/>
              <a:buChar char="•"/>
            </a:pPr>
            <a:endParaRPr lang="en-US" dirty="0" smtClean="0"/>
          </a:p>
          <a:p>
            <a:pPr>
              <a:buFont typeface="Arial" pitchFamily="34" charset="0"/>
              <a:buChar char="•"/>
            </a:pPr>
            <a:r>
              <a:rPr lang="en-US" dirty="0" smtClean="0"/>
              <a:t>Ethanol is often an additive</a:t>
            </a:r>
            <a:r>
              <a:rPr lang="en-US" baseline="0" dirty="0" smtClean="0"/>
              <a:t> in fuel treatments because of its ability to attach to water in conventional fuel tanks, for this reason it requires different transportation and distribution systems to ensure that it does not have excessive water</a:t>
            </a:r>
            <a:endParaRPr lang="en-US" dirty="0"/>
          </a:p>
        </p:txBody>
      </p:sp>
      <p:sp>
        <p:nvSpPr>
          <p:cNvPr id="4" name="Slide Number Placeholder 3"/>
          <p:cNvSpPr>
            <a:spLocks noGrp="1"/>
          </p:cNvSpPr>
          <p:nvPr>
            <p:ph type="sldNum" sz="quarter" idx="10"/>
          </p:nvPr>
        </p:nvSpPr>
        <p:spPr/>
        <p:txBody>
          <a:bodyPr/>
          <a:lstStyle/>
          <a:p>
            <a:fld id="{2E7A6E50-3021-4CB6-B78F-DB1139C903B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Continuing</a:t>
            </a:r>
            <a:r>
              <a:rPr lang="en-US" baseline="0" dirty="0" smtClean="0"/>
              <a:t> with some more facts that hopefully help to increase general acceptance of ethanol as a fuel…</a:t>
            </a:r>
          </a:p>
          <a:p>
            <a:endParaRPr lang="en-US" baseline="0" dirty="0" smtClean="0"/>
          </a:p>
          <a:p>
            <a:r>
              <a:rPr lang="en-US" baseline="0" dirty="0" smtClean="0"/>
              <a:t>If you don’t already know…first bullet</a:t>
            </a:r>
          </a:p>
          <a:p>
            <a:endParaRPr lang="en-US" baseline="0" dirty="0" smtClean="0"/>
          </a:p>
          <a:p>
            <a:r>
              <a:rPr lang="en-US" baseline="0" dirty="0" smtClean="0"/>
              <a:t>And a common blend is …second bullet…next time you fill up at a pump look for stickers that say this fuel may contain up to 10% ethanol in fact…</a:t>
            </a:r>
            <a:r>
              <a:rPr lang="en-US" dirty="0" smtClean="0"/>
              <a:t>E15…may be available soon and is</a:t>
            </a:r>
            <a:r>
              <a:rPr lang="en-US" baseline="0" dirty="0" smtClean="0"/>
              <a:t> approved for use in all 2001 and newer vehicles</a:t>
            </a:r>
          </a:p>
          <a:p>
            <a:endParaRPr lang="en-US" baseline="0" dirty="0" smtClean="0"/>
          </a:p>
          <a:p>
            <a:r>
              <a:rPr lang="en-US" baseline="0" dirty="0" smtClean="0"/>
              <a:t>Ethanol as an alternative fuel typically means E85 which is a blend of ethanol and gasoline that can contain up to 85% ethanol</a:t>
            </a:r>
          </a:p>
          <a:p>
            <a:r>
              <a:rPr lang="en-US" baseline="0" dirty="0" smtClean="0"/>
              <a:t>Vehicles that are capable of using this blend of fuel are called flexible fuel vehicles or FFVS and there are currently…third bullet</a:t>
            </a:r>
            <a:endParaRPr lang="en-US" dirty="0"/>
          </a:p>
        </p:txBody>
      </p:sp>
      <p:sp>
        <p:nvSpPr>
          <p:cNvPr id="4" name="Slide Number Placeholder 3"/>
          <p:cNvSpPr>
            <a:spLocks noGrp="1"/>
          </p:cNvSpPr>
          <p:nvPr>
            <p:ph type="sldNum" sz="quarter" idx="10"/>
          </p:nvPr>
        </p:nvSpPr>
        <p:spPr/>
        <p:txBody>
          <a:bodyPr/>
          <a:lstStyle/>
          <a:p>
            <a:fld id="{2E7A6E50-3021-4CB6-B78F-DB1139C903B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Every</a:t>
            </a:r>
            <a:r>
              <a:rPr lang="en-US" baseline="0" dirty="0" smtClean="0"/>
              <a:t> brand has their own labels and not all flex fuel vehicles come with labels so check the fuel cap, E85 compatible fuel system caps should be yellow and have the appropriate labeling</a:t>
            </a:r>
            <a:endParaRPr lang="en-US" dirty="0"/>
          </a:p>
        </p:txBody>
      </p:sp>
      <p:sp>
        <p:nvSpPr>
          <p:cNvPr id="4" name="Slide Number Placeholder 3"/>
          <p:cNvSpPr>
            <a:spLocks noGrp="1"/>
          </p:cNvSpPr>
          <p:nvPr>
            <p:ph type="sldNum" sz="quarter" idx="10"/>
          </p:nvPr>
        </p:nvSpPr>
        <p:spPr/>
        <p:txBody>
          <a:bodyPr/>
          <a:lstStyle/>
          <a:p>
            <a:fld id="{2E7A6E50-3021-4CB6-B78F-DB1139C903B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012 1">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8728364" y="6454588"/>
            <a:ext cx="415636" cy="308162"/>
          </a:xfrm>
          <a:prstGeom prst="rect">
            <a:avLst/>
          </a:prstGeom>
          <a:noFill/>
          <a:ln w="9525">
            <a:noFill/>
            <a:miter lim="800000"/>
            <a:headEnd/>
            <a:tailEnd/>
          </a:ln>
          <a:effectLst/>
        </p:spPr>
        <p:txBody>
          <a:bodyPr lIns="91429" tIns="45714" rIns="91429" bIns="45714">
            <a:spAutoFit/>
          </a:bodyPr>
          <a:lstStyle/>
          <a:p>
            <a:pPr algn="ctr" defTabSz="914293" fontAlgn="auto">
              <a:spcBef>
                <a:spcPct val="50000"/>
              </a:spcBef>
              <a:spcAft>
                <a:spcPts val="0"/>
              </a:spcAft>
              <a:defRPr/>
            </a:pPr>
            <a:fld id="{3808C5FA-DE9E-4BC5-B5FA-C481871F7673}" type="slidenum">
              <a:rPr lang="en-US" sz="1400">
                <a:solidFill>
                  <a:schemeClr val="bg1"/>
                </a:solidFill>
                <a:latin typeface="Myriad Pro Cond" pitchFamily="34" charset="0"/>
              </a:rPr>
              <a:pPr algn="ctr" defTabSz="914293" fontAlgn="auto">
                <a:spcBef>
                  <a:spcPct val="50000"/>
                </a:spcBef>
                <a:spcAft>
                  <a:spcPts val="0"/>
                </a:spcAft>
                <a:defRPr/>
              </a:pPr>
              <a:t>‹#›</a:t>
            </a:fld>
            <a:endParaRPr lang="en-US" sz="1400" dirty="0">
              <a:solidFill>
                <a:schemeClr val="bg1"/>
              </a:solidFill>
              <a:latin typeface="Myriad Pro Cond" pitchFamily="34" charset="0"/>
            </a:endParaRPr>
          </a:p>
        </p:txBody>
      </p:sp>
      <p:pic>
        <p:nvPicPr>
          <p:cNvPr id="5" name="Picture 4" descr="PRT Slide Design_Ethanol-3.jp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012 4">
    <p:spTree>
      <p:nvGrpSpPr>
        <p:cNvPr id="1" name=""/>
        <p:cNvGrpSpPr/>
        <p:nvPr/>
      </p:nvGrpSpPr>
      <p:grpSpPr>
        <a:xfrm>
          <a:off x="0" y="0"/>
          <a:ext cx="0" cy="0"/>
          <a:chOff x="0" y="0"/>
          <a:chExt cx="0" cy="0"/>
        </a:xfrm>
      </p:grpSpPr>
      <p:pic>
        <p:nvPicPr>
          <p:cNvPr id="9" name="Picture 8" descr="PRT Slide Design_Ethanol-8.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Text Box 9"/>
          <p:cNvSpPr txBox="1">
            <a:spLocks noChangeArrowheads="1"/>
          </p:cNvSpPr>
          <p:nvPr userDrawn="1"/>
        </p:nvSpPr>
        <p:spPr bwMode="auto">
          <a:xfrm>
            <a:off x="8728364" y="6454588"/>
            <a:ext cx="415636" cy="308162"/>
          </a:xfrm>
          <a:prstGeom prst="rect">
            <a:avLst/>
          </a:prstGeom>
          <a:noFill/>
          <a:ln w="9525">
            <a:noFill/>
            <a:miter lim="800000"/>
            <a:headEnd/>
            <a:tailEnd/>
          </a:ln>
          <a:effectLst/>
        </p:spPr>
        <p:txBody>
          <a:bodyPr lIns="91429" tIns="45714" rIns="91429" bIns="45714">
            <a:spAutoFit/>
          </a:bodyPr>
          <a:lstStyle/>
          <a:p>
            <a:pPr algn="ctr" defTabSz="914293" fontAlgn="auto">
              <a:spcBef>
                <a:spcPct val="50000"/>
              </a:spcBef>
              <a:spcAft>
                <a:spcPts val="0"/>
              </a:spcAft>
              <a:defRPr/>
            </a:pPr>
            <a:fld id="{A7C8E7F6-52A5-4C59-8BA6-3ADEBF0A1A2D}" type="slidenum">
              <a:rPr lang="en-US" sz="1400">
                <a:latin typeface="Gill Sans MT" pitchFamily="34" charset="0"/>
              </a:rPr>
              <a:pPr algn="ctr" defTabSz="914293" fontAlgn="auto">
                <a:spcBef>
                  <a:spcPct val="50000"/>
                </a:spcBef>
                <a:spcAft>
                  <a:spcPts val="0"/>
                </a:spcAft>
                <a:defRPr/>
              </a:pPr>
              <a:t>‹#›</a:t>
            </a:fld>
            <a:endParaRPr lang="en-US" sz="1400" dirty="0">
              <a:latin typeface="Gill Sans MT" pitchFamily="34" charset="0"/>
            </a:endParaRPr>
          </a:p>
        </p:txBody>
      </p:sp>
      <p:sp>
        <p:nvSpPr>
          <p:cNvPr id="6" name="Text Placeholder 2"/>
          <p:cNvSpPr>
            <a:spLocks noGrp="1"/>
          </p:cNvSpPr>
          <p:nvPr>
            <p:ph idx="1"/>
          </p:nvPr>
        </p:nvSpPr>
        <p:spPr>
          <a:xfrm>
            <a:off x="1801091" y="1815353"/>
            <a:ext cx="6927273" cy="4101353"/>
          </a:xfrm>
          <a:prstGeom prst="rect">
            <a:avLst/>
          </a:prstGeom>
        </p:spPr>
        <p:txBody>
          <a:bodyPr vert="horz" lIns="82058" tIns="41029" rIns="82058" bIns="41029" rtlCol="0">
            <a:normAutofit/>
          </a:bodyPr>
          <a:lstStyle>
            <a:lvl1pPr marL="342860" marR="0" indent="-342860" algn="l" defTabSz="820583" rtl="0" eaLnBrk="0" fontAlgn="base" latinLnBrk="0" hangingPunct="0">
              <a:lnSpc>
                <a:spcPct val="100000"/>
              </a:lnSpc>
              <a:spcBef>
                <a:spcPct val="20000"/>
              </a:spcBef>
              <a:spcAft>
                <a:spcPct val="0"/>
              </a:spcAft>
              <a:buClr>
                <a:srgbClr val="00B3EF"/>
              </a:buClr>
              <a:buSzTx/>
              <a:buFont typeface="Wingdings" pitchFamily="2" charset="2"/>
              <a:buChar char="§"/>
              <a:tabLst/>
              <a:defRPr kumimoji="0" lang="en-US" sz="3200" b="1" i="0" u="none" strike="noStrike" kern="1200" cap="none" spc="0" normalizeH="0" baseline="0" noProof="0">
                <a:ln>
                  <a:noFill/>
                </a:ln>
                <a:solidFill>
                  <a:srgbClr val="005E82"/>
                </a:solidFill>
                <a:effectLst/>
                <a:uLnTx/>
                <a:uFillTx/>
                <a:latin typeface="Gill Sans MT" pitchFamily="34" charset="0"/>
              </a:defRPr>
            </a:lvl1pPr>
            <a:lvl2pPr marL="742863" marR="0" indent="-285717" algn="l" defTabSz="820583" rtl="0" eaLnBrk="0" fontAlgn="base" latinLnBrk="0" hangingPunct="0">
              <a:lnSpc>
                <a:spcPct val="100000"/>
              </a:lnSpc>
              <a:spcBef>
                <a:spcPct val="20000"/>
              </a:spcBef>
              <a:spcAft>
                <a:spcPct val="0"/>
              </a:spcAft>
              <a:buClr>
                <a:srgbClr val="9BBB59"/>
              </a:buClr>
              <a:buSzTx/>
              <a:buFont typeface="Wingdings" pitchFamily="2" charset="2"/>
              <a:buChar char="§"/>
              <a:tabLst/>
              <a:defRPr kumimoji="0" lang="en-US" sz="2800" b="0" i="0" u="none" strike="noStrike" kern="1200" cap="none" spc="0" normalizeH="0" baseline="0" noProof="0">
                <a:ln>
                  <a:noFill/>
                </a:ln>
                <a:solidFill>
                  <a:srgbClr val="53626F"/>
                </a:solidFill>
                <a:effectLst/>
                <a:uLnTx/>
                <a:uFillTx/>
                <a:latin typeface="Gill Sans MT" pitchFamily="34" charset="0"/>
              </a:defRPr>
            </a:lvl2pPr>
            <a:lvl3pPr marL="1142867" marR="0" indent="-228573" algn="l" defTabSz="820583" rtl="0" eaLnBrk="0" fontAlgn="base" latinLnBrk="0" hangingPunct="0">
              <a:lnSpc>
                <a:spcPct val="100000"/>
              </a:lnSpc>
              <a:spcBef>
                <a:spcPct val="20000"/>
              </a:spcBef>
              <a:spcAft>
                <a:spcPct val="0"/>
              </a:spcAft>
              <a:buClrTx/>
              <a:buSzTx/>
              <a:buFont typeface="Wingdings" pitchFamily="2" charset="2"/>
              <a:buChar char="§"/>
              <a:tabLst/>
              <a:defRPr kumimoji="0" lang="en-US" sz="2400" b="0" i="0" u="none" strike="noStrike" kern="1200" cap="none" spc="0" normalizeH="0" baseline="0" noProof="0">
                <a:ln>
                  <a:noFill/>
                </a:ln>
                <a:solidFill>
                  <a:srgbClr val="53626F"/>
                </a:solidFill>
                <a:effectLst/>
                <a:uLnTx/>
                <a:uFillTx/>
                <a:latin typeface="Gill Sans MT" pitchFamily="34" charset="0"/>
              </a:defRPr>
            </a:lvl3pPr>
            <a:lvl4pPr marL="1600013" marR="0" indent="-228573" algn="l" defTabSz="820583" rtl="0" eaLnBrk="0" fontAlgn="base" latinLnBrk="0" hangingPunct="0">
              <a:lnSpc>
                <a:spcPct val="100000"/>
              </a:lnSpc>
              <a:spcBef>
                <a:spcPct val="20000"/>
              </a:spcBef>
              <a:spcAft>
                <a:spcPct val="0"/>
              </a:spcAft>
              <a:buClr>
                <a:schemeClr val="accent6"/>
              </a:buClr>
              <a:buSzTx/>
              <a:buFont typeface="Wingdings" pitchFamily="2" charset="2"/>
              <a:buChar char="§"/>
              <a:tabLst/>
              <a:defRPr kumimoji="0" lang="en-US" sz="2000" b="0" i="0" u="none" strike="noStrike" kern="1200" cap="none" spc="0" normalizeH="0" baseline="0" noProof="0">
                <a:ln>
                  <a:noFill/>
                </a:ln>
                <a:solidFill>
                  <a:srgbClr val="53626F"/>
                </a:solidFill>
                <a:effectLst/>
                <a:uLnTx/>
                <a:uFillTx/>
                <a:latin typeface="Gill Sans MT" pitchFamily="34" charset="0"/>
              </a:defRPr>
            </a:lvl4pPr>
            <a:lvl5pPr marL="2057159" marR="0" indent="-228573" algn="l" defTabSz="820583" rtl="0" eaLnBrk="0" fontAlgn="base" latinLnBrk="0" hangingPunct="0">
              <a:lnSpc>
                <a:spcPct val="100000"/>
              </a:lnSpc>
              <a:spcBef>
                <a:spcPct val="20000"/>
              </a:spcBef>
              <a:spcAft>
                <a:spcPct val="0"/>
              </a:spcAft>
              <a:buClr>
                <a:srgbClr val="FFFF00"/>
              </a:buClr>
              <a:buSzTx/>
              <a:buFont typeface="Wingdings" pitchFamily="2" charset="2"/>
              <a:buChar char="§"/>
              <a:tabLst/>
              <a:defRPr kumimoji="0" lang="en-US" sz="1800" b="0" i="0" u="none" strike="noStrike" kern="1200" cap="none" spc="0" normalizeH="0" baseline="0" noProof="0">
                <a:ln>
                  <a:noFill/>
                </a:ln>
                <a:solidFill>
                  <a:srgbClr val="53626F"/>
                </a:solidFill>
                <a:effectLst/>
                <a:uLnTx/>
                <a:uFillTx/>
                <a:latin typeface="Gill Sans MT"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8" name="Title 5"/>
          <p:cNvSpPr>
            <a:spLocks noGrp="1"/>
          </p:cNvSpPr>
          <p:nvPr>
            <p:ph type="title"/>
          </p:nvPr>
        </p:nvSpPr>
        <p:spPr>
          <a:xfrm>
            <a:off x="1801091" y="1210235"/>
            <a:ext cx="6927273" cy="599515"/>
          </a:xfrm>
          <a:prstGeom prst="rect">
            <a:avLst/>
          </a:prstGeom>
        </p:spPr>
        <p:txBody>
          <a:bodyPr>
            <a:noAutofit/>
          </a:bodyPr>
          <a:lstStyle>
            <a:lvl1pPr algn="l">
              <a:defRPr sz="3600" b="1">
                <a:latin typeface="Gill Sans MT" pitchFamily="34" charset="0"/>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012 5">
    <p:spTree>
      <p:nvGrpSpPr>
        <p:cNvPr id="1" name=""/>
        <p:cNvGrpSpPr/>
        <p:nvPr/>
      </p:nvGrpSpPr>
      <p:grpSpPr>
        <a:xfrm>
          <a:off x="0" y="0"/>
          <a:ext cx="0" cy="0"/>
          <a:chOff x="0" y="0"/>
          <a:chExt cx="0" cy="0"/>
        </a:xfrm>
      </p:grpSpPr>
      <p:pic>
        <p:nvPicPr>
          <p:cNvPr id="8" name="Picture 7" descr="PRT Slide Design_Ethanol-8.jpg"/>
          <p:cNvPicPr>
            <a:picLocks noChangeAspect="1"/>
          </p:cNvPicPr>
          <p:nvPr userDrawn="1"/>
        </p:nvPicPr>
        <p:blipFill>
          <a:blip r:embed="rId2" cstate="print"/>
          <a:stretch>
            <a:fillRect/>
          </a:stretch>
        </p:blipFill>
        <p:spPr>
          <a:xfrm>
            <a:off x="0" y="0"/>
            <a:ext cx="9144000" cy="6858000"/>
          </a:xfrm>
          <a:prstGeom prst="rect">
            <a:avLst/>
          </a:prstGeom>
        </p:spPr>
      </p:pic>
      <p:sp>
        <p:nvSpPr>
          <p:cNvPr id="6" name="Text Box 9"/>
          <p:cNvSpPr txBox="1">
            <a:spLocks noChangeArrowheads="1"/>
          </p:cNvSpPr>
          <p:nvPr userDrawn="1"/>
        </p:nvSpPr>
        <p:spPr bwMode="auto">
          <a:xfrm>
            <a:off x="8728364" y="6454588"/>
            <a:ext cx="415636" cy="308162"/>
          </a:xfrm>
          <a:prstGeom prst="rect">
            <a:avLst/>
          </a:prstGeom>
          <a:noFill/>
          <a:ln w="9525">
            <a:noFill/>
            <a:miter lim="800000"/>
            <a:headEnd/>
            <a:tailEnd/>
          </a:ln>
          <a:effectLst/>
        </p:spPr>
        <p:txBody>
          <a:bodyPr lIns="91429" tIns="45714" rIns="91429" bIns="45714">
            <a:spAutoFit/>
          </a:bodyPr>
          <a:lstStyle/>
          <a:p>
            <a:pPr algn="ctr" defTabSz="914293" fontAlgn="auto">
              <a:spcBef>
                <a:spcPct val="50000"/>
              </a:spcBef>
              <a:spcAft>
                <a:spcPts val="0"/>
              </a:spcAft>
              <a:defRPr/>
            </a:pPr>
            <a:fld id="{2E990F06-854E-4023-B9AE-C42F181112A1}" type="slidenum">
              <a:rPr lang="en-US" sz="1400">
                <a:latin typeface="Gill Sans MT" pitchFamily="34" charset="0"/>
              </a:rPr>
              <a:pPr algn="ctr" defTabSz="914293" fontAlgn="auto">
                <a:spcBef>
                  <a:spcPct val="50000"/>
                </a:spcBef>
                <a:spcAft>
                  <a:spcPts val="0"/>
                </a:spcAft>
                <a:defRPr/>
              </a:pPr>
              <a:t>‹#›</a:t>
            </a:fld>
            <a:endParaRPr lang="en-US" sz="1400" dirty="0">
              <a:latin typeface="Gill Sans MT" pitchFamily="34" charset="0"/>
            </a:endParaRPr>
          </a:p>
        </p:txBody>
      </p:sp>
      <p:sp>
        <p:nvSpPr>
          <p:cNvPr id="11" name="Text Placeholder 2"/>
          <p:cNvSpPr>
            <a:spLocks noGrp="1"/>
          </p:cNvSpPr>
          <p:nvPr>
            <p:ph idx="1"/>
          </p:nvPr>
        </p:nvSpPr>
        <p:spPr>
          <a:xfrm>
            <a:off x="1801091" y="1815353"/>
            <a:ext cx="3325091" cy="4101353"/>
          </a:xfrm>
          <a:prstGeom prst="rect">
            <a:avLst/>
          </a:prstGeom>
        </p:spPr>
        <p:txBody>
          <a:bodyPr vert="horz" lIns="82058" tIns="41029" rIns="82058" bIns="41029" rtlCol="0">
            <a:normAutofit/>
          </a:bodyPr>
          <a:lstStyle>
            <a:lvl1pPr marL="342860" marR="0" indent="-342860" algn="l" defTabSz="820583" rtl="0" eaLnBrk="0" fontAlgn="base" latinLnBrk="0" hangingPunct="0">
              <a:lnSpc>
                <a:spcPct val="100000"/>
              </a:lnSpc>
              <a:spcBef>
                <a:spcPct val="20000"/>
              </a:spcBef>
              <a:spcAft>
                <a:spcPct val="0"/>
              </a:spcAft>
              <a:buClr>
                <a:srgbClr val="00B3EF"/>
              </a:buClr>
              <a:buSzTx/>
              <a:buFont typeface="Wingdings" pitchFamily="2" charset="2"/>
              <a:buChar char="§"/>
              <a:tabLst/>
              <a:defRPr kumimoji="0" lang="en-US" sz="3200" b="1" i="0" u="none" strike="noStrike" kern="1200" cap="none" spc="0" normalizeH="0" baseline="0" noProof="0">
                <a:ln>
                  <a:noFill/>
                </a:ln>
                <a:solidFill>
                  <a:srgbClr val="005E82"/>
                </a:solidFill>
                <a:effectLst/>
                <a:uLnTx/>
                <a:uFillTx/>
                <a:latin typeface="Gill Sans MT" pitchFamily="34" charset="0"/>
              </a:defRPr>
            </a:lvl1pPr>
            <a:lvl2pPr marL="742863" marR="0" indent="-285717" algn="l" defTabSz="820583" rtl="0" eaLnBrk="0" fontAlgn="base" latinLnBrk="0" hangingPunct="0">
              <a:lnSpc>
                <a:spcPct val="100000"/>
              </a:lnSpc>
              <a:spcBef>
                <a:spcPct val="20000"/>
              </a:spcBef>
              <a:spcAft>
                <a:spcPct val="0"/>
              </a:spcAft>
              <a:buClr>
                <a:srgbClr val="9BBB59"/>
              </a:buClr>
              <a:buSzTx/>
              <a:buFont typeface="Wingdings" pitchFamily="2" charset="2"/>
              <a:buChar char="§"/>
              <a:tabLst/>
              <a:defRPr kumimoji="0" lang="en-US" sz="2800" b="0" i="0" u="none" strike="noStrike" kern="1200" cap="none" spc="0" normalizeH="0" baseline="0" noProof="0">
                <a:ln>
                  <a:noFill/>
                </a:ln>
                <a:solidFill>
                  <a:srgbClr val="53626F"/>
                </a:solidFill>
                <a:effectLst/>
                <a:uLnTx/>
                <a:uFillTx/>
                <a:latin typeface="Gill Sans MT" pitchFamily="34" charset="0"/>
              </a:defRPr>
            </a:lvl2pPr>
            <a:lvl3pPr marL="1142867" marR="0" indent="-228573" algn="l" defTabSz="820583" rtl="0" eaLnBrk="0" fontAlgn="base" latinLnBrk="0" hangingPunct="0">
              <a:lnSpc>
                <a:spcPct val="100000"/>
              </a:lnSpc>
              <a:spcBef>
                <a:spcPct val="20000"/>
              </a:spcBef>
              <a:spcAft>
                <a:spcPct val="0"/>
              </a:spcAft>
              <a:buClrTx/>
              <a:buSzTx/>
              <a:buFont typeface="Wingdings" pitchFamily="2" charset="2"/>
              <a:buChar char="§"/>
              <a:tabLst/>
              <a:defRPr kumimoji="0" lang="en-US" sz="2400" b="0" i="0" u="none" strike="noStrike" kern="1200" cap="none" spc="0" normalizeH="0" baseline="0" noProof="0">
                <a:ln>
                  <a:noFill/>
                </a:ln>
                <a:solidFill>
                  <a:srgbClr val="53626F"/>
                </a:solidFill>
                <a:effectLst/>
                <a:uLnTx/>
                <a:uFillTx/>
                <a:latin typeface="Gill Sans MT" pitchFamily="34" charset="0"/>
              </a:defRPr>
            </a:lvl3pPr>
            <a:lvl4pPr marL="1600013" marR="0" indent="-228573" algn="l" defTabSz="820583" rtl="0" eaLnBrk="0" fontAlgn="base" latinLnBrk="0" hangingPunct="0">
              <a:lnSpc>
                <a:spcPct val="100000"/>
              </a:lnSpc>
              <a:spcBef>
                <a:spcPct val="20000"/>
              </a:spcBef>
              <a:spcAft>
                <a:spcPct val="0"/>
              </a:spcAft>
              <a:buClr>
                <a:schemeClr val="accent6"/>
              </a:buClr>
              <a:buSzTx/>
              <a:buFont typeface="Wingdings" pitchFamily="2" charset="2"/>
              <a:buChar char="§"/>
              <a:tabLst/>
              <a:defRPr kumimoji="0" lang="en-US" sz="2000" b="0" i="0" u="none" strike="noStrike" kern="1200" cap="none" spc="0" normalizeH="0" baseline="0" noProof="0">
                <a:ln>
                  <a:noFill/>
                </a:ln>
                <a:solidFill>
                  <a:srgbClr val="53626F"/>
                </a:solidFill>
                <a:effectLst/>
                <a:uLnTx/>
                <a:uFillTx/>
                <a:latin typeface="Gill Sans MT" pitchFamily="34" charset="0"/>
              </a:defRPr>
            </a:lvl4pPr>
            <a:lvl5pPr marL="2057159" marR="0" indent="-228573" algn="l" defTabSz="820583" rtl="0" eaLnBrk="0" fontAlgn="base" latinLnBrk="0" hangingPunct="0">
              <a:lnSpc>
                <a:spcPct val="100000"/>
              </a:lnSpc>
              <a:spcBef>
                <a:spcPct val="20000"/>
              </a:spcBef>
              <a:spcAft>
                <a:spcPct val="0"/>
              </a:spcAft>
              <a:buClr>
                <a:srgbClr val="FFFF00"/>
              </a:buClr>
              <a:buSzTx/>
              <a:buFont typeface="Wingdings" pitchFamily="2" charset="2"/>
              <a:buChar char="§"/>
              <a:tabLst/>
              <a:defRPr kumimoji="0" lang="en-US" sz="1800" b="0" i="0" u="none" strike="noStrike" kern="1200" cap="none" spc="0" normalizeH="0" baseline="0" noProof="0">
                <a:ln>
                  <a:noFill/>
                </a:ln>
                <a:solidFill>
                  <a:srgbClr val="53626F"/>
                </a:solidFill>
                <a:effectLst/>
                <a:uLnTx/>
                <a:uFillTx/>
                <a:latin typeface="Gill Sans MT"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2" name="Text Placeholder 2"/>
          <p:cNvSpPr>
            <a:spLocks noGrp="1"/>
          </p:cNvSpPr>
          <p:nvPr>
            <p:ph idx="10"/>
          </p:nvPr>
        </p:nvSpPr>
        <p:spPr>
          <a:xfrm>
            <a:off x="5403274" y="1815353"/>
            <a:ext cx="3325091" cy="4101353"/>
          </a:xfrm>
          <a:prstGeom prst="rect">
            <a:avLst/>
          </a:prstGeom>
        </p:spPr>
        <p:txBody>
          <a:bodyPr vert="horz" lIns="82058" tIns="41029" rIns="82058" bIns="41029" rtlCol="0">
            <a:normAutofit/>
          </a:bodyPr>
          <a:lstStyle>
            <a:lvl1pPr marL="342860" marR="0" indent="-342860" algn="l" defTabSz="820583" rtl="0" eaLnBrk="0" fontAlgn="base" latinLnBrk="0" hangingPunct="0">
              <a:lnSpc>
                <a:spcPct val="100000"/>
              </a:lnSpc>
              <a:spcBef>
                <a:spcPct val="20000"/>
              </a:spcBef>
              <a:spcAft>
                <a:spcPct val="0"/>
              </a:spcAft>
              <a:buClr>
                <a:srgbClr val="00B3EF"/>
              </a:buClr>
              <a:buSzTx/>
              <a:buFont typeface="Wingdings" pitchFamily="2" charset="2"/>
              <a:buChar char="§"/>
              <a:tabLst/>
              <a:defRPr kumimoji="0" lang="en-US" sz="3200" b="1" i="0" u="none" strike="noStrike" kern="1200" cap="none" spc="0" normalizeH="0" baseline="0" noProof="0">
                <a:ln>
                  <a:noFill/>
                </a:ln>
                <a:solidFill>
                  <a:srgbClr val="005E82"/>
                </a:solidFill>
                <a:effectLst/>
                <a:uLnTx/>
                <a:uFillTx/>
                <a:latin typeface="Gill Sans MT" pitchFamily="34" charset="0"/>
              </a:defRPr>
            </a:lvl1pPr>
            <a:lvl2pPr marL="742863" marR="0" indent="-285717" algn="l" defTabSz="820583" rtl="0" eaLnBrk="0" fontAlgn="base" latinLnBrk="0" hangingPunct="0">
              <a:lnSpc>
                <a:spcPct val="100000"/>
              </a:lnSpc>
              <a:spcBef>
                <a:spcPct val="20000"/>
              </a:spcBef>
              <a:spcAft>
                <a:spcPct val="0"/>
              </a:spcAft>
              <a:buClr>
                <a:srgbClr val="9BBB59"/>
              </a:buClr>
              <a:buSzTx/>
              <a:buFont typeface="Wingdings" pitchFamily="2" charset="2"/>
              <a:buChar char="§"/>
              <a:tabLst/>
              <a:defRPr kumimoji="0" lang="en-US" sz="2800" b="0" i="0" u="none" strike="noStrike" kern="1200" cap="none" spc="0" normalizeH="0" baseline="0" noProof="0">
                <a:ln>
                  <a:noFill/>
                </a:ln>
                <a:solidFill>
                  <a:srgbClr val="53626F"/>
                </a:solidFill>
                <a:effectLst/>
                <a:uLnTx/>
                <a:uFillTx/>
                <a:latin typeface="Gill Sans MT" pitchFamily="34" charset="0"/>
              </a:defRPr>
            </a:lvl2pPr>
            <a:lvl3pPr marL="1142867" marR="0" indent="-228573" algn="l" defTabSz="820583" rtl="0" eaLnBrk="0" fontAlgn="base" latinLnBrk="0" hangingPunct="0">
              <a:lnSpc>
                <a:spcPct val="100000"/>
              </a:lnSpc>
              <a:spcBef>
                <a:spcPct val="20000"/>
              </a:spcBef>
              <a:spcAft>
                <a:spcPct val="0"/>
              </a:spcAft>
              <a:buClrTx/>
              <a:buSzTx/>
              <a:buFont typeface="Wingdings" pitchFamily="2" charset="2"/>
              <a:buChar char="§"/>
              <a:tabLst/>
              <a:defRPr kumimoji="0" lang="en-US" sz="2400" b="0" i="0" u="none" strike="noStrike" kern="1200" cap="none" spc="0" normalizeH="0" baseline="0" noProof="0">
                <a:ln>
                  <a:noFill/>
                </a:ln>
                <a:solidFill>
                  <a:srgbClr val="53626F"/>
                </a:solidFill>
                <a:effectLst/>
                <a:uLnTx/>
                <a:uFillTx/>
                <a:latin typeface="Gill Sans MT" pitchFamily="34" charset="0"/>
              </a:defRPr>
            </a:lvl3pPr>
            <a:lvl4pPr marL="1600013" marR="0" indent="-228573" algn="l" defTabSz="820583" rtl="0" eaLnBrk="0" fontAlgn="base" latinLnBrk="0" hangingPunct="0">
              <a:lnSpc>
                <a:spcPct val="100000"/>
              </a:lnSpc>
              <a:spcBef>
                <a:spcPct val="20000"/>
              </a:spcBef>
              <a:spcAft>
                <a:spcPct val="0"/>
              </a:spcAft>
              <a:buClr>
                <a:schemeClr val="accent6"/>
              </a:buClr>
              <a:buSzTx/>
              <a:buFont typeface="Wingdings" pitchFamily="2" charset="2"/>
              <a:buChar char="§"/>
              <a:tabLst/>
              <a:defRPr kumimoji="0" lang="en-US" sz="2000" b="0" i="0" u="none" strike="noStrike" kern="1200" cap="none" spc="0" normalizeH="0" baseline="0" noProof="0">
                <a:ln>
                  <a:noFill/>
                </a:ln>
                <a:solidFill>
                  <a:srgbClr val="53626F"/>
                </a:solidFill>
                <a:effectLst/>
                <a:uLnTx/>
                <a:uFillTx/>
                <a:latin typeface="Gill Sans MT" pitchFamily="34" charset="0"/>
              </a:defRPr>
            </a:lvl4pPr>
            <a:lvl5pPr marL="2057159" marR="0" indent="-228573" algn="l" defTabSz="820583" rtl="0" eaLnBrk="0" fontAlgn="base" latinLnBrk="0" hangingPunct="0">
              <a:lnSpc>
                <a:spcPct val="100000"/>
              </a:lnSpc>
              <a:spcBef>
                <a:spcPct val="20000"/>
              </a:spcBef>
              <a:spcAft>
                <a:spcPct val="0"/>
              </a:spcAft>
              <a:buClr>
                <a:srgbClr val="FFFF00"/>
              </a:buClr>
              <a:buSzTx/>
              <a:buFont typeface="Wingdings" pitchFamily="2" charset="2"/>
              <a:buChar char="§"/>
              <a:tabLst/>
              <a:defRPr kumimoji="0" lang="en-US" sz="1800" b="0" i="0" u="none" strike="noStrike" kern="1200" cap="none" spc="0" normalizeH="0" baseline="0" noProof="0">
                <a:ln>
                  <a:noFill/>
                </a:ln>
                <a:solidFill>
                  <a:srgbClr val="53626F"/>
                </a:solidFill>
                <a:effectLst/>
                <a:uLnTx/>
                <a:uFillTx/>
                <a:latin typeface="Gill Sans MT"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3" name="Title 5"/>
          <p:cNvSpPr>
            <a:spLocks noGrp="1"/>
          </p:cNvSpPr>
          <p:nvPr>
            <p:ph type="title"/>
          </p:nvPr>
        </p:nvSpPr>
        <p:spPr>
          <a:xfrm>
            <a:off x="1801091" y="1210235"/>
            <a:ext cx="6927272" cy="599515"/>
          </a:xfrm>
          <a:prstGeom prst="rect">
            <a:avLst/>
          </a:prstGeom>
        </p:spPr>
        <p:txBody>
          <a:bodyPr>
            <a:noAutofit/>
          </a:bodyPr>
          <a:lstStyle>
            <a:lvl1pPr algn="l">
              <a:defRPr sz="3600" b="1">
                <a:latin typeface="Gill Sans MT" pitchFamily="34" charset="0"/>
              </a:defRPr>
            </a:lvl1p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12 6">
    <p:spTree>
      <p:nvGrpSpPr>
        <p:cNvPr id="1" name=""/>
        <p:cNvGrpSpPr/>
        <p:nvPr/>
      </p:nvGrpSpPr>
      <p:grpSpPr>
        <a:xfrm>
          <a:off x="0" y="0"/>
          <a:ext cx="0" cy="0"/>
          <a:chOff x="0" y="0"/>
          <a:chExt cx="0" cy="0"/>
        </a:xfrm>
      </p:grpSpPr>
      <p:pic>
        <p:nvPicPr>
          <p:cNvPr id="11" name="Picture 10" descr="PRT Slide Design_Ethanol-8.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Text Box 9"/>
          <p:cNvSpPr txBox="1">
            <a:spLocks noChangeArrowheads="1"/>
          </p:cNvSpPr>
          <p:nvPr userDrawn="1"/>
        </p:nvSpPr>
        <p:spPr bwMode="auto">
          <a:xfrm>
            <a:off x="8728364" y="6454588"/>
            <a:ext cx="415636" cy="308162"/>
          </a:xfrm>
          <a:prstGeom prst="rect">
            <a:avLst/>
          </a:prstGeom>
          <a:noFill/>
          <a:ln w="9525">
            <a:noFill/>
            <a:miter lim="800000"/>
            <a:headEnd/>
            <a:tailEnd/>
          </a:ln>
          <a:effectLst/>
        </p:spPr>
        <p:txBody>
          <a:bodyPr lIns="91429" tIns="45714" rIns="91429" bIns="45714">
            <a:spAutoFit/>
          </a:bodyPr>
          <a:lstStyle/>
          <a:p>
            <a:pPr algn="ctr" defTabSz="914293" fontAlgn="auto">
              <a:spcBef>
                <a:spcPct val="50000"/>
              </a:spcBef>
              <a:spcAft>
                <a:spcPts val="0"/>
              </a:spcAft>
              <a:defRPr/>
            </a:pPr>
            <a:fld id="{A7C8E7F6-52A5-4C59-8BA6-3ADEBF0A1A2D}" type="slidenum">
              <a:rPr lang="en-US" sz="1400">
                <a:latin typeface="Gill Sans MT" pitchFamily="34" charset="0"/>
              </a:rPr>
              <a:pPr algn="ctr" defTabSz="914293" fontAlgn="auto">
                <a:spcBef>
                  <a:spcPct val="50000"/>
                </a:spcBef>
                <a:spcAft>
                  <a:spcPts val="0"/>
                </a:spcAft>
                <a:defRPr/>
              </a:pPr>
              <a:t>‹#›</a:t>
            </a:fld>
            <a:endParaRPr lang="en-US" sz="1400" dirty="0">
              <a:latin typeface="Gill Sans MT" pitchFamily="34" charset="0"/>
            </a:endParaRPr>
          </a:p>
        </p:txBody>
      </p:sp>
      <p:pic>
        <p:nvPicPr>
          <p:cNvPr id="7" name="Picture 2" descr="Z:\CURRICULA\Curricula Under Development DO NOT PRINT\Petroleum Reduction Technologies 5.26.11\Module 1 Biodiesel\Icon jpegs\Test Your Knowledge.jpg"/>
          <p:cNvPicPr>
            <a:picLocks noChangeAspect="1" noChangeArrowheads="1"/>
          </p:cNvPicPr>
          <p:nvPr userDrawn="1"/>
        </p:nvPicPr>
        <p:blipFill>
          <a:blip r:embed="rId3" cstate="print"/>
          <a:srcRect/>
          <a:stretch>
            <a:fillRect/>
          </a:stretch>
        </p:blipFill>
        <p:spPr bwMode="auto">
          <a:xfrm>
            <a:off x="1801091" y="1143000"/>
            <a:ext cx="900545" cy="874059"/>
          </a:xfrm>
          <a:prstGeom prst="rect">
            <a:avLst/>
          </a:prstGeom>
          <a:noFill/>
          <a:ln w="9525">
            <a:noFill/>
            <a:miter lim="800000"/>
            <a:headEnd/>
            <a:tailEnd/>
          </a:ln>
        </p:spPr>
      </p:pic>
      <p:sp>
        <p:nvSpPr>
          <p:cNvPr id="9" name="Text Placeholder 2"/>
          <p:cNvSpPr>
            <a:spLocks noGrp="1"/>
          </p:cNvSpPr>
          <p:nvPr>
            <p:ph idx="1"/>
          </p:nvPr>
        </p:nvSpPr>
        <p:spPr>
          <a:xfrm>
            <a:off x="1801091" y="2084294"/>
            <a:ext cx="6927273" cy="3832412"/>
          </a:xfrm>
          <a:prstGeom prst="rect">
            <a:avLst/>
          </a:prstGeom>
        </p:spPr>
        <p:txBody>
          <a:bodyPr vert="horz" lIns="82058" tIns="41029" rIns="82058" bIns="41029" rtlCol="0">
            <a:normAutofit/>
          </a:bodyPr>
          <a:lstStyle>
            <a:lvl1pPr marL="342860" marR="0" indent="-342860" algn="l" defTabSz="820583" rtl="0" eaLnBrk="0" fontAlgn="base" latinLnBrk="0" hangingPunct="0">
              <a:lnSpc>
                <a:spcPct val="100000"/>
              </a:lnSpc>
              <a:spcBef>
                <a:spcPct val="20000"/>
              </a:spcBef>
              <a:spcAft>
                <a:spcPct val="0"/>
              </a:spcAft>
              <a:buClr>
                <a:srgbClr val="00B3EF"/>
              </a:buClr>
              <a:buSzTx/>
              <a:buFont typeface="Wingdings" pitchFamily="2" charset="2"/>
              <a:buChar char="§"/>
              <a:tabLst/>
              <a:defRPr kumimoji="0" lang="en-US" sz="2900" b="1" i="0" u="none" strike="noStrike" kern="1200" cap="none" spc="0" normalizeH="0" baseline="0" noProof="0">
                <a:ln>
                  <a:noFill/>
                </a:ln>
                <a:solidFill>
                  <a:srgbClr val="005E82"/>
                </a:solidFill>
                <a:effectLst/>
                <a:uLnTx/>
                <a:uFillTx/>
                <a:latin typeface="Gill Sans MT" pitchFamily="34" charset="0"/>
              </a:defRPr>
            </a:lvl1pPr>
            <a:lvl2pPr marL="742863" marR="0" indent="-285717" algn="l" defTabSz="820583" rtl="0" eaLnBrk="0" fontAlgn="base" latinLnBrk="0" hangingPunct="0">
              <a:lnSpc>
                <a:spcPct val="100000"/>
              </a:lnSpc>
              <a:spcBef>
                <a:spcPct val="20000"/>
              </a:spcBef>
              <a:spcAft>
                <a:spcPct val="0"/>
              </a:spcAft>
              <a:buClr>
                <a:srgbClr val="9BBB59"/>
              </a:buClr>
              <a:buSzTx/>
              <a:buFont typeface="Wingdings" pitchFamily="2" charset="2"/>
              <a:buChar char="§"/>
              <a:tabLst/>
              <a:defRPr kumimoji="0" lang="en-US" sz="2500" b="0" i="0" u="none" strike="noStrike" kern="1200" cap="none" spc="0" normalizeH="0" baseline="0" noProof="0">
                <a:ln>
                  <a:noFill/>
                </a:ln>
                <a:solidFill>
                  <a:srgbClr val="53626F"/>
                </a:solidFill>
                <a:effectLst/>
                <a:uLnTx/>
                <a:uFillTx/>
                <a:latin typeface="Gill Sans MT" pitchFamily="34" charset="0"/>
              </a:defRPr>
            </a:lvl2pPr>
            <a:lvl3pPr marL="1142867" marR="0" indent="-228573" algn="l" defTabSz="820583" rtl="0" eaLnBrk="0" fontAlgn="base" latinLnBrk="0" hangingPunct="0">
              <a:lnSpc>
                <a:spcPct val="100000"/>
              </a:lnSpc>
              <a:spcBef>
                <a:spcPct val="20000"/>
              </a:spcBef>
              <a:spcAft>
                <a:spcPct val="0"/>
              </a:spcAft>
              <a:buClrTx/>
              <a:buSzTx/>
              <a:buFont typeface="Wingdings" pitchFamily="2" charset="2"/>
              <a:buChar char="§"/>
              <a:tabLst/>
              <a:defRPr kumimoji="0" lang="en-US" sz="2200" b="0" i="0" u="none" strike="noStrike" kern="1200" cap="none" spc="0" normalizeH="0" baseline="0" noProof="0">
                <a:ln>
                  <a:noFill/>
                </a:ln>
                <a:solidFill>
                  <a:srgbClr val="53626F"/>
                </a:solidFill>
                <a:effectLst/>
                <a:uLnTx/>
                <a:uFillTx/>
                <a:latin typeface="Gill Sans MT" pitchFamily="34" charset="0"/>
              </a:defRPr>
            </a:lvl3pPr>
            <a:lvl4pPr marL="1600013" marR="0" indent="-228573" algn="l" defTabSz="820583" rtl="0" eaLnBrk="0" fontAlgn="base" latinLnBrk="0" hangingPunct="0">
              <a:lnSpc>
                <a:spcPct val="100000"/>
              </a:lnSpc>
              <a:spcBef>
                <a:spcPct val="20000"/>
              </a:spcBef>
              <a:spcAft>
                <a:spcPct val="0"/>
              </a:spcAft>
              <a:buClr>
                <a:schemeClr val="accent6"/>
              </a:buClr>
              <a:buSzTx/>
              <a:buFont typeface="Wingdings" pitchFamily="2" charset="2"/>
              <a:buChar char="§"/>
              <a:tabLst/>
              <a:defRPr kumimoji="0" lang="en-US" sz="1800" b="0" i="0" u="none" strike="noStrike" kern="1200" cap="none" spc="0" normalizeH="0" baseline="0" noProof="0">
                <a:ln>
                  <a:noFill/>
                </a:ln>
                <a:solidFill>
                  <a:srgbClr val="53626F"/>
                </a:solidFill>
                <a:effectLst/>
                <a:uLnTx/>
                <a:uFillTx/>
                <a:latin typeface="Gill Sans MT" pitchFamily="34" charset="0"/>
              </a:defRPr>
            </a:lvl4pPr>
            <a:lvl5pPr marL="2057159" marR="0" indent="-228573" algn="l" defTabSz="820583" rtl="0" eaLnBrk="0" fontAlgn="base" latinLnBrk="0" hangingPunct="0">
              <a:lnSpc>
                <a:spcPct val="100000"/>
              </a:lnSpc>
              <a:spcBef>
                <a:spcPct val="20000"/>
              </a:spcBef>
              <a:spcAft>
                <a:spcPct val="0"/>
              </a:spcAft>
              <a:buClr>
                <a:srgbClr val="FFFF00"/>
              </a:buClr>
              <a:buSzTx/>
              <a:buFont typeface="Wingdings" pitchFamily="2" charset="2"/>
              <a:buChar char="§"/>
              <a:tabLst/>
              <a:defRPr kumimoji="0" lang="en-US" sz="1600" b="0" i="0" u="none" strike="noStrike" kern="1200" cap="none" spc="0" normalizeH="0" baseline="0" noProof="0">
                <a:ln>
                  <a:noFill/>
                </a:ln>
                <a:solidFill>
                  <a:srgbClr val="53626F"/>
                </a:solidFill>
                <a:effectLst/>
                <a:uLnTx/>
                <a:uFillTx/>
                <a:latin typeface="Gill Sans MT"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 name="Title 5"/>
          <p:cNvSpPr>
            <a:spLocks noGrp="1"/>
          </p:cNvSpPr>
          <p:nvPr>
            <p:ph type="title"/>
          </p:nvPr>
        </p:nvSpPr>
        <p:spPr>
          <a:xfrm>
            <a:off x="2840182" y="1283073"/>
            <a:ext cx="5818909" cy="599515"/>
          </a:xfrm>
          <a:prstGeom prst="rect">
            <a:avLst/>
          </a:prstGeom>
        </p:spPr>
        <p:txBody>
          <a:bodyPr/>
          <a:lstStyle>
            <a:lvl1pPr algn="l">
              <a:defRPr sz="3200" b="1">
                <a:latin typeface="Gill Sans MT" pitchFamily="34" charset="0"/>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12 7">
    <p:spTree>
      <p:nvGrpSpPr>
        <p:cNvPr id="1" name=""/>
        <p:cNvGrpSpPr/>
        <p:nvPr/>
      </p:nvGrpSpPr>
      <p:grpSpPr>
        <a:xfrm>
          <a:off x="0" y="0"/>
          <a:ext cx="0" cy="0"/>
          <a:chOff x="0" y="0"/>
          <a:chExt cx="0" cy="0"/>
        </a:xfrm>
      </p:grpSpPr>
      <p:pic>
        <p:nvPicPr>
          <p:cNvPr id="14" name="Picture 13" descr="PRT Slide Design_Ethanol-8.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Text Box 9"/>
          <p:cNvSpPr txBox="1">
            <a:spLocks noChangeArrowheads="1"/>
          </p:cNvSpPr>
          <p:nvPr userDrawn="1"/>
        </p:nvSpPr>
        <p:spPr bwMode="auto">
          <a:xfrm>
            <a:off x="8728364" y="6454588"/>
            <a:ext cx="415636" cy="308162"/>
          </a:xfrm>
          <a:prstGeom prst="rect">
            <a:avLst/>
          </a:prstGeom>
          <a:noFill/>
          <a:ln w="9525">
            <a:noFill/>
            <a:miter lim="800000"/>
            <a:headEnd/>
            <a:tailEnd/>
          </a:ln>
          <a:effectLst/>
        </p:spPr>
        <p:txBody>
          <a:bodyPr lIns="91429" tIns="45714" rIns="91429" bIns="45714">
            <a:spAutoFit/>
          </a:bodyPr>
          <a:lstStyle/>
          <a:p>
            <a:pPr algn="ctr" defTabSz="914293" fontAlgn="auto">
              <a:spcBef>
                <a:spcPct val="50000"/>
              </a:spcBef>
              <a:spcAft>
                <a:spcPts val="0"/>
              </a:spcAft>
              <a:defRPr/>
            </a:pPr>
            <a:fld id="{A7C8E7F6-52A5-4C59-8BA6-3ADEBF0A1A2D}" type="slidenum">
              <a:rPr lang="en-US" sz="1400">
                <a:latin typeface="Gill Sans MT" pitchFamily="34" charset="0"/>
              </a:rPr>
              <a:pPr algn="ctr" defTabSz="914293" fontAlgn="auto">
                <a:spcBef>
                  <a:spcPct val="50000"/>
                </a:spcBef>
                <a:spcAft>
                  <a:spcPts val="0"/>
                </a:spcAft>
                <a:defRPr/>
              </a:pPr>
              <a:t>‹#›</a:t>
            </a:fld>
            <a:endParaRPr lang="en-US" sz="1400" dirty="0">
              <a:latin typeface="Gill Sans MT" pitchFamily="34" charset="0"/>
            </a:endParaRPr>
          </a:p>
        </p:txBody>
      </p:sp>
      <p:sp>
        <p:nvSpPr>
          <p:cNvPr id="7" name="Rounded Rectangle 6"/>
          <p:cNvSpPr/>
          <p:nvPr userDrawn="1"/>
        </p:nvSpPr>
        <p:spPr>
          <a:xfrm>
            <a:off x="2216727" y="2353235"/>
            <a:ext cx="6373091" cy="3361765"/>
          </a:xfrm>
          <a:prstGeom prst="roundRect">
            <a:avLst/>
          </a:prstGeom>
          <a:solidFill>
            <a:schemeClr val="tx2">
              <a:lumMod val="20000"/>
              <a:lumOff val="80000"/>
            </a:schemeClr>
          </a:solidFill>
          <a:ln w="85725"/>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algn="ctr">
              <a:defRPr/>
            </a:pPr>
            <a:endParaRPr lang="en-US" b="1" dirty="0">
              <a:solidFill>
                <a:schemeClr val="tx1"/>
              </a:solidFill>
              <a:latin typeface="Myriad Pro" pitchFamily="34" charset="0"/>
            </a:endParaRPr>
          </a:p>
          <a:p>
            <a:pPr algn="ctr">
              <a:defRPr/>
            </a:pPr>
            <a:endParaRPr lang="en-US" sz="2500" b="1" dirty="0">
              <a:solidFill>
                <a:schemeClr val="tx1"/>
              </a:solidFill>
              <a:latin typeface="Myriad Pro Cond" pitchFamily="34" charset="0"/>
            </a:endParaRPr>
          </a:p>
        </p:txBody>
      </p:sp>
      <p:pic>
        <p:nvPicPr>
          <p:cNvPr id="9" name="Content Placeholder 4" descr="Did You Know.jpg"/>
          <p:cNvPicPr>
            <a:picLocks noChangeAspect="1"/>
          </p:cNvPicPr>
          <p:nvPr userDrawn="1"/>
        </p:nvPicPr>
        <p:blipFill>
          <a:blip r:embed="rId3" cstate="print"/>
          <a:srcRect/>
          <a:stretch>
            <a:fillRect/>
          </a:stretch>
        </p:blipFill>
        <p:spPr bwMode="auto">
          <a:xfrm>
            <a:off x="1939636" y="1277471"/>
            <a:ext cx="969818" cy="941294"/>
          </a:xfrm>
          <a:prstGeom prst="rect">
            <a:avLst/>
          </a:prstGeom>
          <a:noFill/>
          <a:ln w="9525">
            <a:noFill/>
            <a:miter lim="800000"/>
            <a:headEnd/>
            <a:tailEnd/>
          </a:ln>
        </p:spPr>
      </p:pic>
      <p:sp>
        <p:nvSpPr>
          <p:cNvPr id="10" name="TextBox 9"/>
          <p:cNvSpPr txBox="1"/>
          <p:nvPr userDrawn="1"/>
        </p:nvSpPr>
        <p:spPr>
          <a:xfrm>
            <a:off x="3117273" y="1411941"/>
            <a:ext cx="3671455" cy="570100"/>
          </a:xfrm>
          <a:prstGeom prst="rect">
            <a:avLst/>
          </a:prstGeom>
          <a:noFill/>
        </p:spPr>
        <p:txBody>
          <a:bodyPr lIns="82058" tIns="41029" rIns="82058" bIns="41029">
            <a:spAutoFit/>
          </a:bodyPr>
          <a:lstStyle/>
          <a:p>
            <a:pPr>
              <a:defRPr/>
            </a:pPr>
            <a:r>
              <a:rPr lang="en-US" sz="3200" b="1" dirty="0">
                <a:latin typeface="Gill Sans MT" pitchFamily="34" charset="0"/>
              </a:rPr>
              <a:t>Did You Know?</a:t>
            </a:r>
            <a:endParaRPr lang="en-US" sz="3200" dirty="0">
              <a:latin typeface="Gill Sans MT" pitchFamily="34" charset="0"/>
            </a:endParaRPr>
          </a:p>
        </p:txBody>
      </p:sp>
      <p:sp>
        <p:nvSpPr>
          <p:cNvPr id="11" name="Text Placeholder 2"/>
          <p:cNvSpPr>
            <a:spLocks noGrp="1"/>
          </p:cNvSpPr>
          <p:nvPr>
            <p:ph idx="1"/>
          </p:nvPr>
        </p:nvSpPr>
        <p:spPr>
          <a:xfrm>
            <a:off x="2424545" y="2756647"/>
            <a:ext cx="5957455" cy="2151529"/>
          </a:xfrm>
          <a:prstGeom prst="rect">
            <a:avLst/>
          </a:prstGeom>
        </p:spPr>
        <p:txBody>
          <a:bodyPr vert="horz" lIns="82058" tIns="41029" rIns="82058" bIns="41029" rtlCol="0">
            <a:normAutofit/>
          </a:bodyPr>
          <a:lstStyle>
            <a:lvl1pPr marL="342860" marR="0" indent="-342860" algn="l" defTabSz="820583" rtl="0" eaLnBrk="0" fontAlgn="base" latinLnBrk="0" hangingPunct="0">
              <a:lnSpc>
                <a:spcPct val="100000"/>
              </a:lnSpc>
              <a:spcBef>
                <a:spcPct val="20000"/>
              </a:spcBef>
              <a:spcAft>
                <a:spcPct val="0"/>
              </a:spcAft>
              <a:buClr>
                <a:srgbClr val="00B3EF"/>
              </a:buClr>
              <a:buSzTx/>
              <a:buFont typeface="Wingdings" pitchFamily="2" charset="2"/>
              <a:buNone/>
              <a:tabLst/>
              <a:defRPr kumimoji="0" lang="en-US" sz="2900" b="0" i="0" u="none" strike="noStrike" kern="1200" cap="none" spc="0" normalizeH="0" baseline="0" noProof="0">
                <a:ln>
                  <a:noFill/>
                </a:ln>
                <a:solidFill>
                  <a:srgbClr val="005E82"/>
                </a:solidFill>
                <a:effectLst/>
                <a:uLnTx/>
                <a:uFillTx/>
                <a:latin typeface="Gill Sans MT" pitchFamily="34" charset="0"/>
              </a:defRPr>
            </a:lvl1pPr>
            <a:lvl2pPr marL="742863" marR="0" indent="-285717" algn="l" defTabSz="820583" rtl="0" eaLnBrk="0" fontAlgn="base" latinLnBrk="0" hangingPunct="0">
              <a:lnSpc>
                <a:spcPct val="100000"/>
              </a:lnSpc>
              <a:spcBef>
                <a:spcPct val="20000"/>
              </a:spcBef>
              <a:spcAft>
                <a:spcPct val="0"/>
              </a:spcAft>
              <a:buClr>
                <a:srgbClr val="9BBB59"/>
              </a:buClr>
              <a:buSzTx/>
              <a:buFont typeface="Wingdings" pitchFamily="2" charset="2"/>
              <a:buChar char="§"/>
              <a:tabLst/>
              <a:defRPr kumimoji="0" lang="en-US" sz="2900" b="0" i="0" u="none" strike="noStrike" kern="1200" cap="none" spc="0" normalizeH="0" baseline="0" noProof="0">
                <a:ln>
                  <a:noFill/>
                </a:ln>
                <a:solidFill>
                  <a:srgbClr val="53626F"/>
                </a:solidFill>
                <a:effectLst/>
                <a:uLnTx/>
                <a:uFillTx/>
                <a:latin typeface="Myriad Pro Cond"/>
              </a:defRPr>
            </a:lvl2pPr>
            <a:lvl3pPr marL="1142867" marR="0" indent="-228573" algn="l" defTabSz="820583" rtl="0" eaLnBrk="0" fontAlgn="base" latinLnBrk="0" hangingPunct="0">
              <a:lnSpc>
                <a:spcPct val="100000"/>
              </a:lnSpc>
              <a:spcBef>
                <a:spcPct val="20000"/>
              </a:spcBef>
              <a:spcAft>
                <a:spcPct val="0"/>
              </a:spcAft>
              <a:buClrTx/>
              <a:buSzTx/>
              <a:buFont typeface="Wingdings" pitchFamily="2" charset="2"/>
              <a:buChar char="§"/>
              <a:tabLst/>
              <a:defRPr kumimoji="0" lang="en-US" sz="2900" b="0" i="0" u="none" strike="noStrike" kern="1200" cap="none" spc="0" normalizeH="0" baseline="0" noProof="0">
                <a:ln>
                  <a:noFill/>
                </a:ln>
                <a:solidFill>
                  <a:srgbClr val="53626F"/>
                </a:solidFill>
                <a:effectLst/>
                <a:uLnTx/>
                <a:uFillTx/>
                <a:latin typeface="Myriad Pro Cond"/>
              </a:defRPr>
            </a:lvl3pPr>
            <a:lvl4pPr marL="1600013" marR="0" indent="-228573" algn="l" defTabSz="820583" rtl="0" eaLnBrk="0" fontAlgn="base" latinLnBrk="0" hangingPunct="0">
              <a:lnSpc>
                <a:spcPct val="100000"/>
              </a:lnSpc>
              <a:spcBef>
                <a:spcPct val="20000"/>
              </a:spcBef>
              <a:spcAft>
                <a:spcPct val="0"/>
              </a:spcAft>
              <a:buClr>
                <a:schemeClr val="accent6"/>
              </a:buClr>
              <a:buSzTx/>
              <a:buFont typeface="Wingdings" pitchFamily="2" charset="2"/>
              <a:buChar char="§"/>
              <a:tabLst/>
              <a:defRPr kumimoji="0" lang="en-US" sz="2900" b="0" i="0" u="none" strike="noStrike" kern="1200" cap="none" spc="0" normalizeH="0" baseline="0" noProof="0">
                <a:ln>
                  <a:noFill/>
                </a:ln>
                <a:solidFill>
                  <a:srgbClr val="53626F"/>
                </a:solidFill>
                <a:effectLst/>
                <a:uLnTx/>
                <a:uFillTx/>
                <a:latin typeface="Myriad Pro Cond"/>
              </a:defRPr>
            </a:lvl4pPr>
            <a:lvl5pPr marL="2057159" marR="0" indent="-228573" algn="l" defTabSz="820583" rtl="0" eaLnBrk="0" fontAlgn="base" latinLnBrk="0" hangingPunct="0">
              <a:lnSpc>
                <a:spcPct val="100000"/>
              </a:lnSpc>
              <a:spcBef>
                <a:spcPct val="20000"/>
              </a:spcBef>
              <a:spcAft>
                <a:spcPct val="0"/>
              </a:spcAft>
              <a:buClr>
                <a:srgbClr val="FFFF00"/>
              </a:buClr>
              <a:buSzTx/>
              <a:buFont typeface="Wingdings" pitchFamily="2" charset="2"/>
              <a:buChar char="§"/>
              <a:tabLst/>
              <a:defRPr kumimoji="0" lang="en-US" sz="2900" b="0" i="0" u="none" strike="noStrike" kern="1200" cap="none" spc="0" normalizeH="0" baseline="0" noProof="0">
                <a:ln>
                  <a:noFill/>
                </a:ln>
                <a:solidFill>
                  <a:srgbClr val="53626F"/>
                </a:solidFill>
                <a:effectLst/>
                <a:uLnTx/>
                <a:uFillTx/>
                <a:latin typeface="Myriad Pro Cond"/>
              </a:defRPr>
            </a:lvl5pPr>
          </a:lstStyle>
          <a:p>
            <a:pPr lvl="0"/>
            <a:r>
              <a:rPr lang="en-US" noProof="0" dirty="0" smtClean="0"/>
              <a:t>Click to edit Master text styles</a:t>
            </a:r>
          </a:p>
        </p:txBody>
      </p:sp>
      <p:sp>
        <p:nvSpPr>
          <p:cNvPr id="12" name="Text Placeholder 2"/>
          <p:cNvSpPr>
            <a:spLocks noGrp="1"/>
          </p:cNvSpPr>
          <p:nvPr>
            <p:ph idx="10"/>
          </p:nvPr>
        </p:nvSpPr>
        <p:spPr>
          <a:xfrm>
            <a:off x="5195455" y="5042647"/>
            <a:ext cx="3186545" cy="403412"/>
          </a:xfrm>
          <a:prstGeom prst="rect">
            <a:avLst/>
          </a:prstGeom>
        </p:spPr>
        <p:txBody>
          <a:bodyPr vert="horz" lIns="82058" tIns="41029" rIns="82058" bIns="41029" rtlCol="0">
            <a:normAutofit/>
          </a:bodyPr>
          <a:lstStyle>
            <a:lvl1pPr marL="342860" marR="0" indent="-342860" algn="r" defTabSz="820583" rtl="0" eaLnBrk="0" fontAlgn="base" latinLnBrk="0" hangingPunct="0">
              <a:lnSpc>
                <a:spcPct val="100000"/>
              </a:lnSpc>
              <a:spcBef>
                <a:spcPct val="20000"/>
              </a:spcBef>
              <a:spcAft>
                <a:spcPct val="0"/>
              </a:spcAft>
              <a:buClr>
                <a:srgbClr val="00B3EF"/>
              </a:buClr>
              <a:buSzTx/>
              <a:buFont typeface="Wingdings" pitchFamily="2" charset="2"/>
              <a:buNone/>
              <a:tabLst/>
              <a:defRPr kumimoji="0" lang="en-US" sz="2000" b="0" i="1" u="none" strike="noStrike" kern="1200" cap="none" spc="0" normalizeH="0" baseline="0" noProof="0">
                <a:ln>
                  <a:noFill/>
                </a:ln>
                <a:solidFill>
                  <a:schemeClr val="tx1"/>
                </a:solidFill>
                <a:effectLst/>
                <a:uLnTx/>
                <a:uFillTx/>
                <a:latin typeface="Gill Sans MT" pitchFamily="34" charset="0"/>
              </a:defRPr>
            </a:lvl1pPr>
            <a:lvl2pPr marL="742863" marR="0" indent="-285717" algn="l" defTabSz="820583" rtl="0" eaLnBrk="0" fontAlgn="base" latinLnBrk="0" hangingPunct="0">
              <a:lnSpc>
                <a:spcPct val="100000"/>
              </a:lnSpc>
              <a:spcBef>
                <a:spcPct val="20000"/>
              </a:spcBef>
              <a:spcAft>
                <a:spcPct val="0"/>
              </a:spcAft>
              <a:buClr>
                <a:srgbClr val="9BBB59"/>
              </a:buClr>
              <a:buSzTx/>
              <a:buFont typeface="Wingdings" pitchFamily="2" charset="2"/>
              <a:buChar char="§"/>
              <a:tabLst/>
              <a:defRPr kumimoji="0" lang="en-US" sz="2900" b="0" i="0" u="none" strike="noStrike" kern="1200" cap="none" spc="0" normalizeH="0" baseline="0" noProof="0">
                <a:ln>
                  <a:noFill/>
                </a:ln>
                <a:solidFill>
                  <a:srgbClr val="53626F"/>
                </a:solidFill>
                <a:effectLst/>
                <a:uLnTx/>
                <a:uFillTx/>
                <a:latin typeface="Myriad Pro Cond"/>
              </a:defRPr>
            </a:lvl2pPr>
            <a:lvl3pPr marL="1142867" marR="0" indent="-228573" algn="l" defTabSz="820583" rtl="0" eaLnBrk="0" fontAlgn="base" latinLnBrk="0" hangingPunct="0">
              <a:lnSpc>
                <a:spcPct val="100000"/>
              </a:lnSpc>
              <a:spcBef>
                <a:spcPct val="20000"/>
              </a:spcBef>
              <a:spcAft>
                <a:spcPct val="0"/>
              </a:spcAft>
              <a:buClrTx/>
              <a:buSzTx/>
              <a:buFont typeface="Wingdings" pitchFamily="2" charset="2"/>
              <a:buChar char="§"/>
              <a:tabLst/>
              <a:defRPr kumimoji="0" lang="en-US" sz="2900" b="0" i="0" u="none" strike="noStrike" kern="1200" cap="none" spc="0" normalizeH="0" baseline="0" noProof="0">
                <a:ln>
                  <a:noFill/>
                </a:ln>
                <a:solidFill>
                  <a:srgbClr val="53626F"/>
                </a:solidFill>
                <a:effectLst/>
                <a:uLnTx/>
                <a:uFillTx/>
                <a:latin typeface="Myriad Pro Cond"/>
              </a:defRPr>
            </a:lvl3pPr>
            <a:lvl4pPr marL="1600013" marR="0" indent="-228573" algn="l" defTabSz="820583" rtl="0" eaLnBrk="0" fontAlgn="base" latinLnBrk="0" hangingPunct="0">
              <a:lnSpc>
                <a:spcPct val="100000"/>
              </a:lnSpc>
              <a:spcBef>
                <a:spcPct val="20000"/>
              </a:spcBef>
              <a:spcAft>
                <a:spcPct val="0"/>
              </a:spcAft>
              <a:buClr>
                <a:schemeClr val="accent6"/>
              </a:buClr>
              <a:buSzTx/>
              <a:buFont typeface="Wingdings" pitchFamily="2" charset="2"/>
              <a:buChar char="§"/>
              <a:tabLst/>
              <a:defRPr kumimoji="0" lang="en-US" sz="2900" b="0" i="0" u="none" strike="noStrike" kern="1200" cap="none" spc="0" normalizeH="0" baseline="0" noProof="0">
                <a:ln>
                  <a:noFill/>
                </a:ln>
                <a:solidFill>
                  <a:srgbClr val="53626F"/>
                </a:solidFill>
                <a:effectLst/>
                <a:uLnTx/>
                <a:uFillTx/>
                <a:latin typeface="Myriad Pro Cond"/>
              </a:defRPr>
            </a:lvl4pPr>
            <a:lvl5pPr marL="2057159" marR="0" indent="-228573" algn="l" defTabSz="820583" rtl="0" eaLnBrk="0" fontAlgn="base" latinLnBrk="0" hangingPunct="0">
              <a:lnSpc>
                <a:spcPct val="100000"/>
              </a:lnSpc>
              <a:spcBef>
                <a:spcPct val="20000"/>
              </a:spcBef>
              <a:spcAft>
                <a:spcPct val="0"/>
              </a:spcAft>
              <a:buClr>
                <a:srgbClr val="FFFF00"/>
              </a:buClr>
              <a:buSzTx/>
              <a:buFont typeface="Wingdings" pitchFamily="2" charset="2"/>
              <a:buChar char="§"/>
              <a:tabLst/>
              <a:defRPr kumimoji="0" lang="en-US" sz="2900" b="0" i="0" u="none" strike="noStrike" kern="1200" cap="none" spc="0" normalizeH="0" baseline="0" noProof="0">
                <a:ln>
                  <a:noFill/>
                </a:ln>
                <a:solidFill>
                  <a:srgbClr val="53626F"/>
                </a:solidFill>
                <a:effectLst/>
                <a:uLnTx/>
                <a:uFillTx/>
                <a:latin typeface="Myriad Pro Cond"/>
              </a:defRPr>
            </a:lvl5pPr>
          </a:lstStyle>
          <a:p>
            <a:pPr lvl="0"/>
            <a:r>
              <a:rPr lang="en-US" noProof="0"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12 8">
    <p:spTree>
      <p:nvGrpSpPr>
        <p:cNvPr id="1" name=""/>
        <p:cNvGrpSpPr/>
        <p:nvPr/>
      </p:nvGrpSpPr>
      <p:grpSpPr>
        <a:xfrm>
          <a:off x="0" y="0"/>
          <a:ext cx="0" cy="0"/>
          <a:chOff x="0" y="0"/>
          <a:chExt cx="0" cy="0"/>
        </a:xfrm>
      </p:grpSpPr>
      <p:pic>
        <p:nvPicPr>
          <p:cNvPr id="10" name="Picture 9" descr="PRT Slide Design_Ethanol-8.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Text Box 9"/>
          <p:cNvSpPr txBox="1">
            <a:spLocks noChangeArrowheads="1"/>
          </p:cNvSpPr>
          <p:nvPr userDrawn="1"/>
        </p:nvSpPr>
        <p:spPr bwMode="auto">
          <a:xfrm>
            <a:off x="8728364" y="6454588"/>
            <a:ext cx="415636" cy="308162"/>
          </a:xfrm>
          <a:prstGeom prst="rect">
            <a:avLst/>
          </a:prstGeom>
          <a:noFill/>
          <a:ln w="9525">
            <a:noFill/>
            <a:miter lim="800000"/>
            <a:headEnd/>
            <a:tailEnd/>
          </a:ln>
          <a:effectLst/>
        </p:spPr>
        <p:txBody>
          <a:bodyPr lIns="91429" tIns="45714" rIns="91429" bIns="45714">
            <a:spAutoFit/>
          </a:bodyPr>
          <a:lstStyle/>
          <a:p>
            <a:pPr algn="ctr" defTabSz="914293" fontAlgn="auto">
              <a:spcBef>
                <a:spcPct val="50000"/>
              </a:spcBef>
              <a:spcAft>
                <a:spcPts val="0"/>
              </a:spcAft>
              <a:defRPr/>
            </a:pPr>
            <a:fld id="{A7C8E7F6-52A5-4C59-8BA6-3ADEBF0A1A2D}" type="slidenum">
              <a:rPr lang="en-US" sz="1400">
                <a:latin typeface="Gill Sans MT" pitchFamily="34" charset="0"/>
              </a:rPr>
              <a:pPr algn="ctr" defTabSz="914293" fontAlgn="auto">
                <a:spcBef>
                  <a:spcPct val="50000"/>
                </a:spcBef>
                <a:spcAft>
                  <a:spcPts val="0"/>
                </a:spcAft>
                <a:defRPr/>
              </a:pPr>
              <a:t>‹#›</a:t>
            </a:fld>
            <a:endParaRPr lang="en-US" sz="1400" dirty="0">
              <a:latin typeface="Gill Sans MT" pitchFamily="34" charset="0"/>
            </a:endParaRPr>
          </a:p>
        </p:txBody>
      </p:sp>
      <p:sp>
        <p:nvSpPr>
          <p:cNvPr id="7" name="Rounded Rectangle 6"/>
          <p:cNvSpPr/>
          <p:nvPr userDrawn="1"/>
        </p:nvSpPr>
        <p:spPr>
          <a:xfrm>
            <a:off x="2216727" y="2353235"/>
            <a:ext cx="6373091" cy="3361765"/>
          </a:xfrm>
          <a:prstGeom prst="roundRect">
            <a:avLst/>
          </a:prstGeom>
          <a:solidFill>
            <a:schemeClr val="tx2">
              <a:lumMod val="20000"/>
              <a:lumOff val="80000"/>
            </a:schemeClr>
          </a:solidFill>
          <a:ln w="85725"/>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algn="ctr">
              <a:defRPr/>
            </a:pPr>
            <a:endParaRPr lang="en-US" b="1" dirty="0">
              <a:solidFill>
                <a:schemeClr val="tx1"/>
              </a:solidFill>
              <a:latin typeface="Myriad Pro" pitchFamily="34" charset="0"/>
            </a:endParaRPr>
          </a:p>
          <a:p>
            <a:pPr algn="ctr">
              <a:defRPr/>
            </a:pPr>
            <a:endParaRPr lang="en-US" sz="2500" b="1" dirty="0">
              <a:solidFill>
                <a:schemeClr val="tx1"/>
              </a:solidFill>
              <a:latin typeface="Myriad Pro Cond" pitchFamily="34" charset="0"/>
            </a:endParaRPr>
          </a:p>
        </p:txBody>
      </p:sp>
      <p:pic>
        <p:nvPicPr>
          <p:cNvPr id="9" name="Content Placeholder 4" descr="Did You Know.jpg"/>
          <p:cNvPicPr>
            <a:picLocks noChangeAspect="1"/>
          </p:cNvPicPr>
          <p:nvPr userDrawn="1"/>
        </p:nvPicPr>
        <p:blipFill>
          <a:blip r:embed="rId3" cstate="print"/>
          <a:srcRect/>
          <a:stretch>
            <a:fillRect/>
          </a:stretch>
        </p:blipFill>
        <p:spPr bwMode="auto">
          <a:xfrm>
            <a:off x="1939636" y="1277471"/>
            <a:ext cx="969818" cy="941294"/>
          </a:xfrm>
          <a:prstGeom prst="rect">
            <a:avLst/>
          </a:prstGeom>
          <a:noFill/>
          <a:ln w="9525">
            <a:noFill/>
            <a:miter lim="800000"/>
            <a:headEnd/>
            <a:tailEnd/>
          </a:ln>
        </p:spPr>
      </p:pic>
      <p:sp>
        <p:nvSpPr>
          <p:cNvPr id="11" name="Text Placeholder 2"/>
          <p:cNvSpPr>
            <a:spLocks noGrp="1"/>
          </p:cNvSpPr>
          <p:nvPr>
            <p:ph idx="1"/>
          </p:nvPr>
        </p:nvSpPr>
        <p:spPr>
          <a:xfrm>
            <a:off x="2424545" y="2756647"/>
            <a:ext cx="5957455" cy="2151529"/>
          </a:xfrm>
          <a:prstGeom prst="rect">
            <a:avLst/>
          </a:prstGeom>
        </p:spPr>
        <p:txBody>
          <a:bodyPr vert="horz" lIns="82058" tIns="41029" rIns="82058" bIns="41029" rtlCol="0">
            <a:normAutofit/>
          </a:bodyPr>
          <a:lstStyle>
            <a:lvl1pPr marL="342860" marR="0" indent="-342860" algn="l" defTabSz="820583" rtl="0" eaLnBrk="0" fontAlgn="base" latinLnBrk="0" hangingPunct="0">
              <a:lnSpc>
                <a:spcPct val="100000"/>
              </a:lnSpc>
              <a:spcBef>
                <a:spcPct val="20000"/>
              </a:spcBef>
              <a:spcAft>
                <a:spcPct val="0"/>
              </a:spcAft>
              <a:buClr>
                <a:srgbClr val="00B3EF"/>
              </a:buClr>
              <a:buSzTx/>
              <a:buFont typeface="Wingdings" pitchFamily="2" charset="2"/>
              <a:buNone/>
              <a:tabLst/>
              <a:defRPr kumimoji="0" lang="en-US" sz="2900" b="0" i="0" u="none" strike="noStrike" kern="1200" cap="none" spc="0" normalizeH="0" baseline="0" noProof="0">
                <a:ln>
                  <a:noFill/>
                </a:ln>
                <a:solidFill>
                  <a:srgbClr val="005E82"/>
                </a:solidFill>
                <a:effectLst/>
                <a:uLnTx/>
                <a:uFillTx/>
                <a:latin typeface="Gill Sans MT" pitchFamily="34" charset="0"/>
              </a:defRPr>
            </a:lvl1pPr>
            <a:lvl2pPr marL="742863" marR="0" indent="-285717" algn="l" defTabSz="820583" rtl="0" eaLnBrk="0" fontAlgn="base" latinLnBrk="0" hangingPunct="0">
              <a:lnSpc>
                <a:spcPct val="100000"/>
              </a:lnSpc>
              <a:spcBef>
                <a:spcPct val="20000"/>
              </a:spcBef>
              <a:spcAft>
                <a:spcPct val="0"/>
              </a:spcAft>
              <a:buClr>
                <a:srgbClr val="9BBB59"/>
              </a:buClr>
              <a:buSzTx/>
              <a:buFont typeface="Wingdings" pitchFamily="2" charset="2"/>
              <a:buChar char="§"/>
              <a:tabLst/>
              <a:defRPr kumimoji="0" lang="en-US" sz="2900" b="0" i="0" u="none" strike="noStrike" kern="1200" cap="none" spc="0" normalizeH="0" baseline="0" noProof="0">
                <a:ln>
                  <a:noFill/>
                </a:ln>
                <a:solidFill>
                  <a:srgbClr val="53626F"/>
                </a:solidFill>
                <a:effectLst/>
                <a:uLnTx/>
                <a:uFillTx/>
                <a:latin typeface="Myriad Pro Cond"/>
              </a:defRPr>
            </a:lvl2pPr>
            <a:lvl3pPr marL="1142867" marR="0" indent="-228573" algn="l" defTabSz="820583" rtl="0" eaLnBrk="0" fontAlgn="base" latinLnBrk="0" hangingPunct="0">
              <a:lnSpc>
                <a:spcPct val="100000"/>
              </a:lnSpc>
              <a:spcBef>
                <a:spcPct val="20000"/>
              </a:spcBef>
              <a:spcAft>
                <a:spcPct val="0"/>
              </a:spcAft>
              <a:buClrTx/>
              <a:buSzTx/>
              <a:buFont typeface="Wingdings" pitchFamily="2" charset="2"/>
              <a:buChar char="§"/>
              <a:tabLst/>
              <a:defRPr kumimoji="0" lang="en-US" sz="2900" b="0" i="0" u="none" strike="noStrike" kern="1200" cap="none" spc="0" normalizeH="0" baseline="0" noProof="0">
                <a:ln>
                  <a:noFill/>
                </a:ln>
                <a:solidFill>
                  <a:srgbClr val="53626F"/>
                </a:solidFill>
                <a:effectLst/>
                <a:uLnTx/>
                <a:uFillTx/>
                <a:latin typeface="Myriad Pro Cond"/>
              </a:defRPr>
            </a:lvl3pPr>
            <a:lvl4pPr marL="1600013" marR="0" indent="-228573" algn="l" defTabSz="820583" rtl="0" eaLnBrk="0" fontAlgn="base" latinLnBrk="0" hangingPunct="0">
              <a:lnSpc>
                <a:spcPct val="100000"/>
              </a:lnSpc>
              <a:spcBef>
                <a:spcPct val="20000"/>
              </a:spcBef>
              <a:spcAft>
                <a:spcPct val="0"/>
              </a:spcAft>
              <a:buClr>
                <a:schemeClr val="accent6"/>
              </a:buClr>
              <a:buSzTx/>
              <a:buFont typeface="Wingdings" pitchFamily="2" charset="2"/>
              <a:buChar char="§"/>
              <a:tabLst/>
              <a:defRPr kumimoji="0" lang="en-US" sz="2900" b="0" i="0" u="none" strike="noStrike" kern="1200" cap="none" spc="0" normalizeH="0" baseline="0" noProof="0">
                <a:ln>
                  <a:noFill/>
                </a:ln>
                <a:solidFill>
                  <a:srgbClr val="53626F"/>
                </a:solidFill>
                <a:effectLst/>
                <a:uLnTx/>
                <a:uFillTx/>
                <a:latin typeface="Myriad Pro Cond"/>
              </a:defRPr>
            </a:lvl4pPr>
            <a:lvl5pPr marL="2057159" marR="0" indent="-228573" algn="l" defTabSz="820583" rtl="0" eaLnBrk="0" fontAlgn="base" latinLnBrk="0" hangingPunct="0">
              <a:lnSpc>
                <a:spcPct val="100000"/>
              </a:lnSpc>
              <a:spcBef>
                <a:spcPct val="20000"/>
              </a:spcBef>
              <a:spcAft>
                <a:spcPct val="0"/>
              </a:spcAft>
              <a:buClr>
                <a:srgbClr val="FFFF00"/>
              </a:buClr>
              <a:buSzTx/>
              <a:buFont typeface="Wingdings" pitchFamily="2" charset="2"/>
              <a:buChar char="§"/>
              <a:tabLst/>
              <a:defRPr kumimoji="0" lang="en-US" sz="2900" b="0" i="0" u="none" strike="noStrike" kern="1200" cap="none" spc="0" normalizeH="0" baseline="0" noProof="0">
                <a:ln>
                  <a:noFill/>
                </a:ln>
                <a:solidFill>
                  <a:srgbClr val="53626F"/>
                </a:solidFill>
                <a:effectLst/>
                <a:uLnTx/>
                <a:uFillTx/>
                <a:latin typeface="Myriad Pro Cond"/>
              </a:defRPr>
            </a:lvl5pPr>
          </a:lstStyle>
          <a:p>
            <a:pPr lvl="0"/>
            <a:r>
              <a:rPr lang="en-US" noProof="0" dirty="0" smtClean="0"/>
              <a:t>Click to edit Master text styles</a:t>
            </a:r>
          </a:p>
        </p:txBody>
      </p:sp>
      <p:sp>
        <p:nvSpPr>
          <p:cNvPr id="12" name="Text Placeholder 2"/>
          <p:cNvSpPr>
            <a:spLocks noGrp="1"/>
          </p:cNvSpPr>
          <p:nvPr>
            <p:ph idx="10"/>
          </p:nvPr>
        </p:nvSpPr>
        <p:spPr>
          <a:xfrm>
            <a:off x="5195455" y="5042647"/>
            <a:ext cx="3186545" cy="403412"/>
          </a:xfrm>
          <a:prstGeom prst="rect">
            <a:avLst/>
          </a:prstGeom>
        </p:spPr>
        <p:txBody>
          <a:bodyPr vert="horz" lIns="82058" tIns="41029" rIns="82058" bIns="41029" rtlCol="0">
            <a:normAutofit/>
          </a:bodyPr>
          <a:lstStyle>
            <a:lvl1pPr marL="342860" marR="0" indent="-342860" algn="r" defTabSz="820583" rtl="0" eaLnBrk="0" fontAlgn="base" latinLnBrk="0" hangingPunct="0">
              <a:lnSpc>
                <a:spcPct val="100000"/>
              </a:lnSpc>
              <a:spcBef>
                <a:spcPct val="20000"/>
              </a:spcBef>
              <a:spcAft>
                <a:spcPct val="0"/>
              </a:spcAft>
              <a:buClr>
                <a:srgbClr val="00B3EF"/>
              </a:buClr>
              <a:buSzTx/>
              <a:buFont typeface="Wingdings" pitchFamily="2" charset="2"/>
              <a:buNone/>
              <a:tabLst/>
              <a:defRPr kumimoji="0" lang="en-US" sz="2000" b="0" i="1" u="none" strike="noStrike" kern="1200" cap="none" spc="0" normalizeH="0" baseline="0" noProof="0">
                <a:ln>
                  <a:noFill/>
                </a:ln>
                <a:solidFill>
                  <a:schemeClr val="tx1"/>
                </a:solidFill>
                <a:effectLst/>
                <a:uLnTx/>
                <a:uFillTx/>
                <a:latin typeface="Gill Sans MT" pitchFamily="34" charset="0"/>
              </a:defRPr>
            </a:lvl1pPr>
            <a:lvl2pPr marL="742863" marR="0" indent="-285717" algn="l" defTabSz="820583" rtl="0" eaLnBrk="0" fontAlgn="base" latinLnBrk="0" hangingPunct="0">
              <a:lnSpc>
                <a:spcPct val="100000"/>
              </a:lnSpc>
              <a:spcBef>
                <a:spcPct val="20000"/>
              </a:spcBef>
              <a:spcAft>
                <a:spcPct val="0"/>
              </a:spcAft>
              <a:buClr>
                <a:srgbClr val="9BBB59"/>
              </a:buClr>
              <a:buSzTx/>
              <a:buFont typeface="Wingdings" pitchFamily="2" charset="2"/>
              <a:buChar char="§"/>
              <a:tabLst/>
              <a:defRPr kumimoji="0" lang="en-US" sz="2900" b="0" i="0" u="none" strike="noStrike" kern="1200" cap="none" spc="0" normalizeH="0" baseline="0" noProof="0">
                <a:ln>
                  <a:noFill/>
                </a:ln>
                <a:solidFill>
                  <a:srgbClr val="53626F"/>
                </a:solidFill>
                <a:effectLst/>
                <a:uLnTx/>
                <a:uFillTx/>
                <a:latin typeface="Myriad Pro Cond"/>
              </a:defRPr>
            </a:lvl2pPr>
            <a:lvl3pPr marL="1142867" marR="0" indent="-228573" algn="l" defTabSz="820583" rtl="0" eaLnBrk="0" fontAlgn="base" latinLnBrk="0" hangingPunct="0">
              <a:lnSpc>
                <a:spcPct val="100000"/>
              </a:lnSpc>
              <a:spcBef>
                <a:spcPct val="20000"/>
              </a:spcBef>
              <a:spcAft>
                <a:spcPct val="0"/>
              </a:spcAft>
              <a:buClrTx/>
              <a:buSzTx/>
              <a:buFont typeface="Wingdings" pitchFamily="2" charset="2"/>
              <a:buChar char="§"/>
              <a:tabLst/>
              <a:defRPr kumimoji="0" lang="en-US" sz="2900" b="0" i="0" u="none" strike="noStrike" kern="1200" cap="none" spc="0" normalizeH="0" baseline="0" noProof="0">
                <a:ln>
                  <a:noFill/>
                </a:ln>
                <a:solidFill>
                  <a:srgbClr val="53626F"/>
                </a:solidFill>
                <a:effectLst/>
                <a:uLnTx/>
                <a:uFillTx/>
                <a:latin typeface="Myriad Pro Cond"/>
              </a:defRPr>
            </a:lvl3pPr>
            <a:lvl4pPr marL="1600013" marR="0" indent="-228573" algn="l" defTabSz="820583" rtl="0" eaLnBrk="0" fontAlgn="base" latinLnBrk="0" hangingPunct="0">
              <a:lnSpc>
                <a:spcPct val="100000"/>
              </a:lnSpc>
              <a:spcBef>
                <a:spcPct val="20000"/>
              </a:spcBef>
              <a:spcAft>
                <a:spcPct val="0"/>
              </a:spcAft>
              <a:buClr>
                <a:schemeClr val="accent6"/>
              </a:buClr>
              <a:buSzTx/>
              <a:buFont typeface="Wingdings" pitchFamily="2" charset="2"/>
              <a:buChar char="§"/>
              <a:tabLst/>
              <a:defRPr kumimoji="0" lang="en-US" sz="2900" b="0" i="0" u="none" strike="noStrike" kern="1200" cap="none" spc="0" normalizeH="0" baseline="0" noProof="0">
                <a:ln>
                  <a:noFill/>
                </a:ln>
                <a:solidFill>
                  <a:srgbClr val="53626F"/>
                </a:solidFill>
                <a:effectLst/>
                <a:uLnTx/>
                <a:uFillTx/>
                <a:latin typeface="Myriad Pro Cond"/>
              </a:defRPr>
            </a:lvl4pPr>
            <a:lvl5pPr marL="2057159" marR="0" indent="-228573" algn="l" defTabSz="820583" rtl="0" eaLnBrk="0" fontAlgn="base" latinLnBrk="0" hangingPunct="0">
              <a:lnSpc>
                <a:spcPct val="100000"/>
              </a:lnSpc>
              <a:spcBef>
                <a:spcPct val="20000"/>
              </a:spcBef>
              <a:spcAft>
                <a:spcPct val="0"/>
              </a:spcAft>
              <a:buClr>
                <a:srgbClr val="FFFF00"/>
              </a:buClr>
              <a:buSzTx/>
              <a:buFont typeface="Wingdings" pitchFamily="2" charset="2"/>
              <a:buChar char="§"/>
              <a:tabLst/>
              <a:defRPr kumimoji="0" lang="en-US" sz="2900" b="0" i="0" u="none" strike="noStrike" kern="1200" cap="none" spc="0" normalizeH="0" baseline="0" noProof="0">
                <a:ln>
                  <a:noFill/>
                </a:ln>
                <a:solidFill>
                  <a:srgbClr val="53626F"/>
                </a:solidFill>
                <a:effectLst/>
                <a:uLnTx/>
                <a:uFillTx/>
                <a:latin typeface="Myriad Pro Cond"/>
              </a:defRPr>
            </a:lvl5pPr>
          </a:lstStyle>
          <a:p>
            <a:pPr lvl="0"/>
            <a:r>
              <a:rPr lang="en-US" noProof="0" dirty="0"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012 9">
    <p:spTree>
      <p:nvGrpSpPr>
        <p:cNvPr id="1" name=""/>
        <p:cNvGrpSpPr/>
        <p:nvPr/>
      </p:nvGrpSpPr>
      <p:grpSpPr>
        <a:xfrm>
          <a:off x="0" y="0"/>
          <a:ext cx="0" cy="0"/>
          <a:chOff x="0" y="0"/>
          <a:chExt cx="0" cy="0"/>
        </a:xfrm>
      </p:grpSpPr>
      <p:pic>
        <p:nvPicPr>
          <p:cNvPr id="6" name="Picture 5" descr="PRT Slide Design_Ethanol-8.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Text Box 9"/>
          <p:cNvSpPr txBox="1">
            <a:spLocks noChangeArrowheads="1"/>
          </p:cNvSpPr>
          <p:nvPr userDrawn="1"/>
        </p:nvSpPr>
        <p:spPr bwMode="auto">
          <a:xfrm>
            <a:off x="8728364" y="6454588"/>
            <a:ext cx="415636" cy="308162"/>
          </a:xfrm>
          <a:prstGeom prst="rect">
            <a:avLst/>
          </a:prstGeom>
          <a:noFill/>
          <a:ln w="9525">
            <a:noFill/>
            <a:miter lim="800000"/>
            <a:headEnd/>
            <a:tailEnd/>
          </a:ln>
          <a:effectLst/>
        </p:spPr>
        <p:txBody>
          <a:bodyPr lIns="91429" tIns="45714" rIns="91429" bIns="45714">
            <a:spAutoFit/>
          </a:bodyPr>
          <a:lstStyle/>
          <a:p>
            <a:pPr algn="ctr" defTabSz="914293" fontAlgn="auto">
              <a:spcBef>
                <a:spcPct val="50000"/>
              </a:spcBef>
              <a:spcAft>
                <a:spcPts val="0"/>
              </a:spcAft>
              <a:defRPr/>
            </a:pPr>
            <a:fld id="{A7C8E7F6-52A5-4C59-8BA6-3ADEBF0A1A2D}" type="slidenum">
              <a:rPr lang="en-US" sz="1400">
                <a:latin typeface="Gill Sans MT" pitchFamily="34" charset="0"/>
              </a:rPr>
              <a:pPr algn="ctr" defTabSz="914293" fontAlgn="auto">
                <a:spcBef>
                  <a:spcPct val="50000"/>
                </a:spcBef>
                <a:spcAft>
                  <a:spcPts val="0"/>
                </a:spcAft>
                <a:defRPr/>
              </a:pPr>
              <a:t>‹#›</a:t>
            </a:fld>
            <a:endParaRPr lang="en-US" sz="1400" dirty="0">
              <a:latin typeface="Gill Sans MT" pitchFamily="34" charset="0"/>
            </a:endParaRPr>
          </a:p>
        </p:txBody>
      </p:sp>
      <p:sp>
        <p:nvSpPr>
          <p:cNvPr id="7" name="Rounded Rectangle 6"/>
          <p:cNvSpPr/>
          <p:nvPr userDrawn="1"/>
        </p:nvSpPr>
        <p:spPr>
          <a:xfrm>
            <a:off x="2216727" y="1447801"/>
            <a:ext cx="6373091" cy="4267200"/>
          </a:xfrm>
          <a:prstGeom prst="roundRect">
            <a:avLst/>
          </a:prstGeom>
          <a:solidFill>
            <a:schemeClr val="tx2">
              <a:lumMod val="20000"/>
              <a:lumOff val="80000"/>
            </a:schemeClr>
          </a:solidFill>
          <a:ln w="85725"/>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algn="ctr">
              <a:defRPr/>
            </a:pPr>
            <a:endParaRPr lang="en-US" b="1" dirty="0">
              <a:solidFill>
                <a:schemeClr val="tx1"/>
              </a:solidFill>
              <a:latin typeface="Myriad Pro" pitchFamily="34" charset="0"/>
            </a:endParaRPr>
          </a:p>
          <a:p>
            <a:pPr algn="ctr">
              <a:defRPr/>
            </a:pPr>
            <a:endParaRPr lang="en-US" sz="2500" b="1" dirty="0">
              <a:solidFill>
                <a:schemeClr val="tx1"/>
              </a:solidFill>
              <a:latin typeface="Myriad Pro Cond" pitchFamily="34" charset="0"/>
            </a:endParaRPr>
          </a:p>
        </p:txBody>
      </p:sp>
      <p:sp>
        <p:nvSpPr>
          <p:cNvPr id="11" name="Text Placeholder 2"/>
          <p:cNvSpPr>
            <a:spLocks noGrp="1"/>
          </p:cNvSpPr>
          <p:nvPr>
            <p:ph idx="1"/>
          </p:nvPr>
        </p:nvSpPr>
        <p:spPr>
          <a:xfrm>
            <a:off x="2424545" y="1828800"/>
            <a:ext cx="5957455" cy="3505199"/>
          </a:xfrm>
          <a:prstGeom prst="rect">
            <a:avLst/>
          </a:prstGeom>
        </p:spPr>
        <p:txBody>
          <a:bodyPr vert="horz" lIns="82058" tIns="41029" rIns="82058" bIns="41029" rtlCol="0">
            <a:normAutofit/>
          </a:bodyPr>
          <a:lstStyle>
            <a:lvl1pPr marL="342860" marR="0" indent="-342860" algn="l" defTabSz="820583" rtl="0" eaLnBrk="0" fontAlgn="base" latinLnBrk="0" hangingPunct="0">
              <a:lnSpc>
                <a:spcPct val="100000"/>
              </a:lnSpc>
              <a:spcBef>
                <a:spcPct val="20000"/>
              </a:spcBef>
              <a:spcAft>
                <a:spcPct val="0"/>
              </a:spcAft>
              <a:buClr>
                <a:srgbClr val="00B3EF"/>
              </a:buClr>
              <a:buSzTx/>
              <a:buFont typeface="Wingdings" pitchFamily="2" charset="2"/>
              <a:buNone/>
              <a:tabLst/>
              <a:defRPr kumimoji="0" lang="en-US" sz="2900" b="0" i="0" u="none" strike="noStrike" kern="1200" cap="none" spc="0" normalizeH="0" baseline="0" noProof="0">
                <a:ln>
                  <a:noFill/>
                </a:ln>
                <a:solidFill>
                  <a:srgbClr val="005E82"/>
                </a:solidFill>
                <a:effectLst/>
                <a:uLnTx/>
                <a:uFillTx/>
                <a:latin typeface="Gill Sans MT" pitchFamily="34" charset="0"/>
              </a:defRPr>
            </a:lvl1pPr>
            <a:lvl2pPr marL="742863" marR="0" indent="-285717" algn="l" defTabSz="820583" rtl="0" eaLnBrk="0" fontAlgn="base" latinLnBrk="0" hangingPunct="0">
              <a:lnSpc>
                <a:spcPct val="100000"/>
              </a:lnSpc>
              <a:spcBef>
                <a:spcPct val="20000"/>
              </a:spcBef>
              <a:spcAft>
                <a:spcPct val="0"/>
              </a:spcAft>
              <a:buClr>
                <a:srgbClr val="9BBB59"/>
              </a:buClr>
              <a:buSzTx/>
              <a:buFont typeface="Wingdings" pitchFamily="2" charset="2"/>
              <a:buChar char="§"/>
              <a:tabLst/>
              <a:defRPr kumimoji="0" lang="en-US" sz="2900" b="0" i="0" u="none" strike="noStrike" kern="1200" cap="none" spc="0" normalizeH="0" baseline="0" noProof="0">
                <a:ln>
                  <a:noFill/>
                </a:ln>
                <a:solidFill>
                  <a:srgbClr val="53626F"/>
                </a:solidFill>
                <a:effectLst/>
                <a:uLnTx/>
                <a:uFillTx/>
                <a:latin typeface="Myriad Pro Cond"/>
              </a:defRPr>
            </a:lvl2pPr>
            <a:lvl3pPr marL="1142867" marR="0" indent="-228573" algn="l" defTabSz="820583" rtl="0" eaLnBrk="0" fontAlgn="base" latinLnBrk="0" hangingPunct="0">
              <a:lnSpc>
                <a:spcPct val="100000"/>
              </a:lnSpc>
              <a:spcBef>
                <a:spcPct val="20000"/>
              </a:spcBef>
              <a:spcAft>
                <a:spcPct val="0"/>
              </a:spcAft>
              <a:buClrTx/>
              <a:buSzTx/>
              <a:buFont typeface="Wingdings" pitchFamily="2" charset="2"/>
              <a:buChar char="§"/>
              <a:tabLst/>
              <a:defRPr kumimoji="0" lang="en-US" sz="2900" b="0" i="0" u="none" strike="noStrike" kern="1200" cap="none" spc="0" normalizeH="0" baseline="0" noProof="0">
                <a:ln>
                  <a:noFill/>
                </a:ln>
                <a:solidFill>
                  <a:srgbClr val="53626F"/>
                </a:solidFill>
                <a:effectLst/>
                <a:uLnTx/>
                <a:uFillTx/>
                <a:latin typeface="Myriad Pro Cond"/>
              </a:defRPr>
            </a:lvl3pPr>
            <a:lvl4pPr marL="1600013" marR="0" indent="-228573" algn="l" defTabSz="820583" rtl="0" eaLnBrk="0" fontAlgn="base" latinLnBrk="0" hangingPunct="0">
              <a:lnSpc>
                <a:spcPct val="100000"/>
              </a:lnSpc>
              <a:spcBef>
                <a:spcPct val="20000"/>
              </a:spcBef>
              <a:spcAft>
                <a:spcPct val="0"/>
              </a:spcAft>
              <a:buClr>
                <a:schemeClr val="accent6"/>
              </a:buClr>
              <a:buSzTx/>
              <a:buFont typeface="Wingdings" pitchFamily="2" charset="2"/>
              <a:buChar char="§"/>
              <a:tabLst/>
              <a:defRPr kumimoji="0" lang="en-US" sz="2900" b="0" i="0" u="none" strike="noStrike" kern="1200" cap="none" spc="0" normalizeH="0" baseline="0" noProof="0">
                <a:ln>
                  <a:noFill/>
                </a:ln>
                <a:solidFill>
                  <a:srgbClr val="53626F"/>
                </a:solidFill>
                <a:effectLst/>
                <a:uLnTx/>
                <a:uFillTx/>
                <a:latin typeface="Myriad Pro Cond"/>
              </a:defRPr>
            </a:lvl4pPr>
            <a:lvl5pPr marL="2057159" marR="0" indent="-228573" algn="l" defTabSz="820583" rtl="0" eaLnBrk="0" fontAlgn="base" latinLnBrk="0" hangingPunct="0">
              <a:lnSpc>
                <a:spcPct val="100000"/>
              </a:lnSpc>
              <a:spcBef>
                <a:spcPct val="20000"/>
              </a:spcBef>
              <a:spcAft>
                <a:spcPct val="0"/>
              </a:spcAft>
              <a:buClr>
                <a:srgbClr val="FFFF00"/>
              </a:buClr>
              <a:buSzTx/>
              <a:buFont typeface="Wingdings" pitchFamily="2" charset="2"/>
              <a:buChar char="§"/>
              <a:tabLst/>
              <a:defRPr kumimoji="0" lang="en-US" sz="2900" b="0" i="0" u="none" strike="noStrike" kern="1200" cap="none" spc="0" normalizeH="0" baseline="0" noProof="0">
                <a:ln>
                  <a:noFill/>
                </a:ln>
                <a:solidFill>
                  <a:srgbClr val="53626F"/>
                </a:solidFill>
                <a:effectLst/>
                <a:uLnTx/>
                <a:uFillTx/>
                <a:latin typeface="Myriad Pro Cond"/>
              </a:defRPr>
            </a:lvl5pPr>
          </a:lstStyle>
          <a:p>
            <a:pPr lvl="0"/>
            <a:r>
              <a:rPr lang="en-US" noProof="0"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819400"/>
            <a:ext cx="8229600" cy="1143000"/>
          </a:xfrm>
          <a:prstGeom prst="rect">
            <a:avLst/>
          </a:prstGeom>
        </p:spPr>
        <p:txBody>
          <a:bodyPr vert="horz" lIns="91440" tIns="45720" rIns="91440" bIns="45720" rtlCol="0" anchor="ctr">
            <a:normAutofit/>
          </a:bodyPr>
          <a:lstStyle/>
          <a:p>
            <a:r>
              <a:rPr lang="en-US" dirty="0" smtClean="0"/>
              <a:t>ETHANOL SLIDE MASTER</a:t>
            </a:r>
            <a:endParaRPr lang="en-US" dirty="0"/>
          </a:p>
        </p:txBody>
      </p:sp>
    </p:spTree>
  </p:cSld>
  <p:clrMap bg1="lt1" tx1="dk1" bg2="lt2" tx2="dk2" accent1="accent1" accent2="accent2" accent3="accent3" accent4="accent4" accent5="accent5" accent6="accent6" hlink="hlink" folHlink="folHlink"/>
  <p:sldLayoutIdLst>
    <p:sldLayoutId id="2147483689" r:id="rId1"/>
    <p:sldLayoutId id="2147483683" r:id="rId2"/>
    <p:sldLayoutId id="2147483684" r:id="rId3"/>
    <p:sldLayoutId id="2147483685" r:id="rId4"/>
    <p:sldLayoutId id="2147483686" r:id="rId5"/>
    <p:sldLayoutId id="2147483687" r:id="rId6"/>
    <p:sldLayoutId id="2147483688" r:id="rId7"/>
  </p:sldLayoutIdLst>
  <p:txStyles>
    <p:titleStyle>
      <a:lvl1pPr algn="ctr" defTabSz="914400" rtl="0" eaLnBrk="1" latinLnBrk="0" hangingPunct="1">
        <a:spcBef>
          <a:spcPct val="0"/>
        </a:spcBef>
        <a:buNone/>
        <a:defRPr sz="44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slide" Target="slide26.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slide" Target="slide19.xml"/><Relationship Id="rId5" Type="http://schemas.openxmlformats.org/officeDocument/2006/relationships/slide" Target="slide22.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imgres?q=flex+fuel&amp;hl=en&amp;biw=1680&amp;bih=930&amp;tbm=isch&amp;tbnid=VvLk6cg1XIAnrM:&amp;imgrefurl=http://www.washingtonecho.com/motorists-encouraged-to-use-flex-fuel/010702/&amp;docid=Wiim7bVXPhR2hM&amp;imgurl=http://www.washingtonecho.com/wp-content/uploads/2011/05/flex-fuel.jpg&amp;w=500&amp;h=300&amp;ei=ggNeT8zgMIaE0QGo34WYDw&amp;zoom=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341313" indent="-341313" defTabSz="819150">
              <a:defRPr/>
            </a:pPr>
            <a:r>
              <a:rPr lang="en-US" b="0" dirty="0" smtClean="0"/>
              <a:t>Incentives</a:t>
            </a:r>
          </a:p>
          <a:p>
            <a:pPr marL="741363" lvl="1" indent="-284163" defTabSz="819150">
              <a:defRPr/>
            </a:pPr>
            <a:r>
              <a:rPr lang="en-US" dirty="0" smtClean="0"/>
              <a:t>Partnership initiatives and pooled resources</a:t>
            </a:r>
          </a:p>
          <a:p>
            <a:pPr marL="741363" lvl="1" indent="-284163" defTabSz="819150">
              <a:defRPr/>
            </a:pPr>
            <a:r>
              <a:rPr lang="en-US" dirty="0" smtClean="0"/>
              <a:t>Financial subsidiaries</a:t>
            </a:r>
          </a:p>
          <a:p>
            <a:pPr marL="741363" lvl="1" indent="-284163" defTabSz="819150">
              <a:defRPr/>
            </a:pPr>
            <a:r>
              <a:rPr lang="en-US" dirty="0" smtClean="0"/>
              <a:t>Informational tools</a:t>
            </a:r>
          </a:p>
          <a:p>
            <a:pPr marL="341313" indent="-341313" defTabSz="819150">
              <a:defRPr/>
            </a:pPr>
            <a:r>
              <a:rPr lang="en-US" b="0" dirty="0" smtClean="0"/>
              <a:t>Initial cost vs. federal and state incentives</a:t>
            </a:r>
          </a:p>
          <a:p>
            <a:pPr marL="341313" indent="-341313" defTabSz="819150">
              <a:defRPr/>
            </a:pPr>
            <a:r>
              <a:rPr lang="en-US" b="0" dirty="0" smtClean="0"/>
              <a:t>American Recovery and Reinvestment Act (ARRA)</a:t>
            </a:r>
          </a:p>
          <a:p>
            <a:pPr marL="341313" indent="-341313" defTabSz="819150">
              <a:defRPr/>
            </a:pPr>
            <a:r>
              <a:rPr lang="en-US" b="0" dirty="0" smtClean="0"/>
              <a:t>Clean Cities Program</a:t>
            </a:r>
          </a:p>
          <a:p>
            <a:endParaRPr lang="en-US" dirty="0"/>
          </a:p>
        </p:txBody>
      </p:sp>
      <p:sp>
        <p:nvSpPr>
          <p:cNvPr id="3" name="Title 2"/>
          <p:cNvSpPr>
            <a:spLocks noGrp="1"/>
          </p:cNvSpPr>
          <p:nvPr>
            <p:ph type="title"/>
          </p:nvPr>
        </p:nvSpPr>
        <p:spPr>
          <a:xfrm>
            <a:off x="1801091" y="1210235"/>
            <a:ext cx="7342909" cy="599515"/>
          </a:xfrm>
        </p:spPr>
        <p:txBody>
          <a:bodyPr/>
          <a:lstStyle/>
          <a:p>
            <a:r>
              <a:rPr lang="en-US" sz="3200" dirty="0" smtClean="0"/>
              <a:t>Incentives for Using Ethanol in Fleets</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1091" y="1295401"/>
            <a:ext cx="6927273" cy="4621306"/>
          </a:xfrm>
        </p:spPr>
        <p:txBody>
          <a:bodyPr/>
          <a:lstStyle/>
          <a:p>
            <a:r>
              <a:rPr lang="en-US" dirty="0" smtClean="0"/>
              <a:t>Tax Incentives</a:t>
            </a:r>
          </a:p>
          <a:p>
            <a:pPr lvl="1"/>
            <a:r>
              <a:rPr lang="en-US" dirty="0" smtClean="0"/>
              <a:t>Previously available on federal and state levels</a:t>
            </a:r>
          </a:p>
          <a:p>
            <a:pPr lvl="1"/>
            <a:r>
              <a:rPr lang="en-US" dirty="0" smtClean="0"/>
              <a:t>Over $20 billion in subsidizing the ethanol industry</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1091" y="1219201"/>
            <a:ext cx="6927273" cy="4697506"/>
          </a:xfrm>
        </p:spPr>
        <p:txBody>
          <a:bodyPr/>
          <a:lstStyle/>
          <a:p>
            <a:pPr marL="341313" indent="-341313" defTabSz="819150">
              <a:buNone/>
            </a:pPr>
            <a:r>
              <a:rPr lang="en-US" dirty="0" smtClean="0"/>
              <a:t>Federal Grant Funding</a:t>
            </a:r>
          </a:p>
          <a:p>
            <a:pPr marL="741363" lvl="1" indent="-284163" defTabSz="819150"/>
            <a:r>
              <a:rPr lang="en-US" dirty="0" smtClean="0"/>
              <a:t>Federal government = largest grant provider</a:t>
            </a:r>
          </a:p>
          <a:p>
            <a:pPr marL="1141413" lvl="2" indent="-227013" defTabSz="819150"/>
            <a:r>
              <a:rPr lang="en-US" dirty="0" smtClean="0"/>
              <a:t>U.S. Department of Energy (DOE)</a:t>
            </a:r>
          </a:p>
          <a:p>
            <a:pPr marL="1141413" lvl="2" indent="-227013" defTabSz="819150"/>
            <a:r>
              <a:rPr lang="en-US" dirty="0" smtClean="0"/>
              <a:t>U.S. Department of Transportation (DOT)</a:t>
            </a:r>
          </a:p>
          <a:p>
            <a:pPr marL="1141413" lvl="2" indent="-227013" defTabSz="819150"/>
            <a:r>
              <a:rPr lang="en-US" dirty="0" smtClean="0"/>
              <a:t>Environmental Protection Agency (EPA)</a:t>
            </a:r>
          </a:p>
          <a:p>
            <a:pPr marL="1141413" lvl="2" indent="-227013" defTabSz="819150"/>
            <a:r>
              <a:rPr lang="en-US" dirty="0" smtClean="0"/>
              <a:t>U.S. Department of Agriculture (USDA)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1091" y="1219201"/>
            <a:ext cx="6927273" cy="4697506"/>
          </a:xfrm>
        </p:spPr>
        <p:txBody>
          <a:bodyPr/>
          <a:lstStyle/>
          <a:p>
            <a:pPr marL="341313" indent="-341313" defTabSz="819150">
              <a:buNone/>
            </a:pPr>
            <a:r>
              <a:rPr lang="en-US" dirty="0" smtClean="0"/>
              <a:t>State Grant Funding</a:t>
            </a:r>
          </a:p>
          <a:p>
            <a:pPr marL="741363" lvl="1" indent="-284163" defTabSz="819150"/>
            <a:r>
              <a:rPr lang="en-US" dirty="0" smtClean="0"/>
              <a:t>State Energy Office (SEO)</a:t>
            </a:r>
          </a:p>
          <a:p>
            <a:pPr marL="741363" lvl="1" indent="-284163" defTabSz="819150"/>
            <a:r>
              <a:rPr lang="en-US" dirty="0" smtClean="0"/>
              <a:t>National Association of State Energy Officials directory</a:t>
            </a:r>
          </a:p>
          <a:p>
            <a:pPr marL="741363" lvl="1" indent="-284163" defTabSz="819150"/>
            <a:r>
              <a:rPr lang="en-US" smtClean="0"/>
              <a:t>Alternative Fuels Data </a:t>
            </a:r>
            <a:r>
              <a:rPr lang="en-US" dirty="0" smtClean="0"/>
              <a:t>Center map</a:t>
            </a:r>
          </a:p>
          <a:p>
            <a:pPr marL="741363" lvl="1" indent="-284163" defTabSz="819150"/>
            <a:endParaRPr lang="en-US" dirty="0" smtClean="0"/>
          </a:p>
          <a:p>
            <a:pPr marL="741363" lvl="1" indent="-284163" defTabSz="819150"/>
            <a:r>
              <a:rPr lang="en-US" i="1" dirty="0" smtClean="0"/>
              <a:t>To find state-specific information, visit</a:t>
            </a:r>
          </a:p>
          <a:p>
            <a:pPr marL="741363" lvl="1" indent="-284163" defTabSz="819150">
              <a:buNone/>
            </a:pPr>
            <a:r>
              <a:rPr lang="en-US" b="1" i="1" dirty="0" smtClean="0"/>
              <a:t>	www.afdc.energy.gov/afdc/laws/state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1091" y="1219201"/>
            <a:ext cx="6927273" cy="4697506"/>
          </a:xfrm>
        </p:spPr>
        <p:txBody>
          <a:bodyPr/>
          <a:lstStyle/>
          <a:p>
            <a:pPr>
              <a:spcBef>
                <a:spcPts val="0"/>
              </a:spcBef>
              <a:buNone/>
            </a:pPr>
            <a:r>
              <a:rPr lang="en-US" dirty="0" smtClean="0"/>
              <a:t>Incentives for Ethanol Production</a:t>
            </a:r>
          </a:p>
          <a:p>
            <a:pPr>
              <a:spcBef>
                <a:spcPts val="0"/>
              </a:spcBef>
              <a:buNone/>
            </a:pPr>
            <a:r>
              <a:rPr lang="en-US" dirty="0" smtClean="0"/>
              <a:t>and Infrastructure</a:t>
            </a:r>
          </a:p>
          <a:p>
            <a:pPr lvl="1"/>
            <a:r>
              <a:rPr lang="en-US" dirty="0" smtClean="0"/>
              <a:t>Multiple tax incentives for biofuel production</a:t>
            </a:r>
          </a:p>
          <a:p>
            <a:pPr lvl="1"/>
            <a:r>
              <a:rPr lang="en-US" dirty="0" smtClean="0"/>
              <a:t>Rural Energy for America Program (REAP)</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0" dirty="0" smtClean="0"/>
              <a:t>Widely available around the globe</a:t>
            </a:r>
          </a:p>
          <a:p>
            <a:r>
              <a:rPr lang="en-US" b="0" dirty="0" smtClean="0"/>
              <a:t>Ease with which ethanol can utilize existing infrastructure</a:t>
            </a:r>
          </a:p>
          <a:p>
            <a:r>
              <a:rPr lang="en-US" b="0" dirty="0" smtClean="0"/>
              <a:t>FFVs are not radically different from conventional vehicles</a:t>
            </a:r>
          </a:p>
          <a:p>
            <a:r>
              <a:rPr lang="en-US" b="0" dirty="0" smtClean="0"/>
              <a:t>Ethanol is already blended with up to 97% of gasoline used in the U.S.</a:t>
            </a:r>
          </a:p>
          <a:p>
            <a:endParaRPr lang="en-US" dirty="0"/>
          </a:p>
        </p:txBody>
      </p:sp>
      <p:sp>
        <p:nvSpPr>
          <p:cNvPr id="3" name="Title 2"/>
          <p:cNvSpPr>
            <a:spLocks noGrp="1"/>
          </p:cNvSpPr>
          <p:nvPr>
            <p:ph type="title"/>
          </p:nvPr>
        </p:nvSpPr>
        <p:spPr/>
        <p:txBody>
          <a:bodyPr/>
          <a:lstStyle/>
          <a:p>
            <a:r>
              <a:rPr lang="en-US" dirty="0" smtClean="0"/>
              <a:t>Ethanol Availability and Cost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1091" y="1219201"/>
            <a:ext cx="6927273" cy="4697506"/>
          </a:xfrm>
        </p:spPr>
        <p:txBody>
          <a:bodyPr/>
          <a:lstStyle/>
          <a:p>
            <a:r>
              <a:rPr lang="en-US" b="0" dirty="0" smtClean="0"/>
              <a:t>Ethanol generally costs less than conventional gasoline</a:t>
            </a:r>
          </a:p>
          <a:p>
            <a:r>
              <a:rPr lang="en-US" b="0" dirty="0" smtClean="0"/>
              <a:t>Fluctuations in oil price affect the price of conventional gasoline</a:t>
            </a:r>
          </a:p>
          <a:p>
            <a:r>
              <a:rPr lang="en-US" b="0" dirty="0" smtClean="0"/>
              <a:t>Ethanol has 75% of the energy density of gasoline</a:t>
            </a:r>
          </a:p>
          <a:p>
            <a:r>
              <a:rPr lang="en-US" b="0" dirty="0" smtClean="0"/>
              <a:t>Direct cost comparison vs. cost per energy density</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ap of the United States with states featuring selected fuels"/>
          <p:cNvPicPr>
            <a:picLocks noChangeAspect="1" noChangeArrowheads="1"/>
          </p:cNvPicPr>
          <p:nvPr/>
        </p:nvPicPr>
        <p:blipFill>
          <a:blip r:embed="rId3" cstate="print"/>
          <a:srcRect b="13499"/>
          <a:stretch>
            <a:fillRect/>
          </a:stretch>
        </p:blipFill>
        <p:spPr bwMode="auto">
          <a:xfrm>
            <a:off x="1828800" y="1628002"/>
            <a:ext cx="7315200" cy="4144040"/>
          </a:xfrm>
          <a:prstGeom prst="rect">
            <a:avLst/>
          </a:prstGeom>
          <a:noFill/>
          <a:ln w="9525">
            <a:noFill/>
            <a:miter lim="800000"/>
            <a:headEnd/>
            <a:tailEnd/>
          </a:ln>
        </p:spPr>
      </p:pic>
      <p:sp>
        <p:nvSpPr>
          <p:cNvPr id="5" name="Text Box 5"/>
          <p:cNvSpPr txBox="1">
            <a:spLocks noChangeArrowheads="1"/>
          </p:cNvSpPr>
          <p:nvPr/>
        </p:nvSpPr>
        <p:spPr bwMode="auto">
          <a:xfrm>
            <a:off x="1828800" y="5666601"/>
            <a:ext cx="7010400" cy="246221"/>
          </a:xfrm>
          <a:prstGeom prst="rect">
            <a:avLst/>
          </a:prstGeom>
          <a:noFill/>
          <a:ln w="9525">
            <a:noFill/>
            <a:miter lim="800000"/>
            <a:headEnd/>
            <a:tailEnd/>
          </a:ln>
        </p:spPr>
        <p:txBody>
          <a:bodyPr wrap="square">
            <a:spAutoFit/>
          </a:bodyPr>
          <a:lstStyle/>
          <a:p>
            <a:pPr algn="ctr">
              <a:spcBef>
                <a:spcPct val="50000"/>
              </a:spcBef>
            </a:pPr>
            <a:r>
              <a:rPr lang="en-US" sz="1000" i="1" dirty="0" smtClean="0">
                <a:solidFill>
                  <a:srgbClr val="000000"/>
                </a:solidFill>
                <a:latin typeface="Gill Sans MT" pitchFamily="34" charset="0"/>
              </a:rPr>
              <a:t>Figure 4: Ethanol E85 refueling stations.  Source: AFDC.</a:t>
            </a:r>
            <a:endParaRPr lang="en-US" sz="1000" i="1" dirty="0">
              <a:solidFill>
                <a:srgbClr val="000000"/>
              </a:solidFill>
              <a:latin typeface="Gill Sans MT"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1676400" y="4876800"/>
            <a:ext cx="7010400" cy="246221"/>
          </a:xfrm>
          <a:prstGeom prst="rect">
            <a:avLst/>
          </a:prstGeom>
          <a:noFill/>
          <a:ln w="9525">
            <a:noFill/>
            <a:miter lim="800000"/>
            <a:headEnd/>
            <a:tailEnd/>
          </a:ln>
        </p:spPr>
        <p:txBody>
          <a:bodyPr wrap="square">
            <a:spAutoFit/>
          </a:bodyPr>
          <a:lstStyle/>
          <a:p>
            <a:pPr algn="ctr">
              <a:spcBef>
                <a:spcPct val="50000"/>
              </a:spcBef>
            </a:pPr>
            <a:r>
              <a:rPr lang="en-US" sz="1000" i="1" dirty="0" smtClean="0">
                <a:solidFill>
                  <a:srgbClr val="000000"/>
                </a:solidFill>
                <a:latin typeface="Gill Sans MT" pitchFamily="34" charset="0"/>
              </a:rPr>
              <a:t>Figure 6: GGE price comparison of E85 and gasoline.  Source: AFDC.</a:t>
            </a:r>
            <a:endParaRPr lang="en-US" sz="1000" i="1" dirty="0">
              <a:solidFill>
                <a:srgbClr val="000000"/>
              </a:solidFill>
              <a:latin typeface="Gill Sans MT" pitchFamily="34" charset="0"/>
            </a:endParaRPr>
          </a:p>
        </p:txBody>
      </p:sp>
      <p:sp>
        <p:nvSpPr>
          <p:cNvPr id="7" name="Text Box 5"/>
          <p:cNvSpPr txBox="1">
            <a:spLocks noChangeArrowheads="1"/>
          </p:cNvSpPr>
          <p:nvPr/>
        </p:nvSpPr>
        <p:spPr bwMode="auto">
          <a:xfrm>
            <a:off x="1676400" y="3200400"/>
            <a:ext cx="7010400" cy="246221"/>
          </a:xfrm>
          <a:prstGeom prst="rect">
            <a:avLst/>
          </a:prstGeom>
          <a:noFill/>
          <a:ln w="9525">
            <a:noFill/>
            <a:miter lim="800000"/>
            <a:headEnd/>
            <a:tailEnd/>
          </a:ln>
        </p:spPr>
        <p:txBody>
          <a:bodyPr wrap="square">
            <a:spAutoFit/>
          </a:bodyPr>
          <a:lstStyle/>
          <a:p>
            <a:pPr algn="ctr">
              <a:spcBef>
                <a:spcPct val="50000"/>
              </a:spcBef>
            </a:pPr>
            <a:r>
              <a:rPr lang="en-US" sz="1000" i="1" dirty="0" smtClean="0">
                <a:solidFill>
                  <a:srgbClr val="000000"/>
                </a:solidFill>
                <a:latin typeface="Gill Sans MT" pitchFamily="34" charset="0"/>
              </a:rPr>
              <a:t>Figure 5: E85 and conventional gasoline cost comparison, 2009-2012.  Source: AFDC.</a:t>
            </a:r>
            <a:endParaRPr lang="en-US" sz="1000" i="1" dirty="0">
              <a:solidFill>
                <a:srgbClr val="000000"/>
              </a:solidFill>
              <a:latin typeface="Gill Sans MT"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600200" y="1676400"/>
            <a:ext cx="7105650" cy="145630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641896" y="3505200"/>
            <a:ext cx="7086600" cy="144110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1091" y="1219201"/>
            <a:ext cx="6927273" cy="4697506"/>
          </a:xfrm>
        </p:spPr>
        <p:txBody>
          <a:bodyPr/>
          <a:lstStyle/>
          <a:p>
            <a:pPr>
              <a:buNone/>
            </a:pPr>
            <a:r>
              <a:rPr lang="en-US" dirty="0" smtClean="0"/>
              <a:t>Ethanol price depends upon:</a:t>
            </a:r>
          </a:p>
          <a:p>
            <a:pPr lvl="1"/>
            <a:r>
              <a:rPr lang="en-US" dirty="0" smtClean="0"/>
              <a:t>Amount of ethanol used in blend</a:t>
            </a:r>
          </a:p>
          <a:p>
            <a:pPr lvl="1"/>
            <a:r>
              <a:rPr lang="en-US" dirty="0" smtClean="0"/>
              <a:t>Raw materials used to produce the ethanol</a:t>
            </a:r>
          </a:p>
          <a:p>
            <a:pPr lvl="1"/>
            <a:r>
              <a:rPr lang="en-US" dirty="0" smtClean="0"/>
              <a:t>Seasonal weather effects on ethanol production</a:t>
            </a:r>
          </a:p>
          <a:p>
            <a:pPr lvl="1"/>
            <a:r>
              <a:rPr lang="en-US" dirty="0" smtClean="0"/>
              <a:t>Processing and distribution expenditures</a:t>
            </a:r>
          </a:p>
          <a:p>
            <a:pPr lvl="1"/>
            <a:r>
              <a:rPr lang="en-US" dirty="0" smtClean="0"/>
              <a:t>Distance from refinery to fueling station</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0" dirty="0" smtClean="0"/>
              <a:t>Explain how to implement green fleets</a:t>
            </a:r>
          </a:p>
          <a:p>
            <a:r>
              <a:rPr lang="en-US" b="0" dirty="0" smtClean="0"/>
              <a:t>Learn about incentives for converting to ethanol fleets</a:t>
            </a:r>
          </a:p>
          <a:p>
            <a:r>
              <a:rPr lang="en-US" b="0" dirty="0" smtClean="0"/>
              <a:t>Learn about the availability and cost of ethanol fuel</a:t>
            </a:r>
          </a:p>
          <a:p>
            <a:r>
              <a:rPr lang="en-US" b="0" dirty="0" smtClean="0"/>
              <a:t>Identify the advantages of using ethanol</a:t>
            </a:r>
          </a:p>
          <a:p>
            <a:r>
              <a:rPr lang="en-US" b="0" dirty="0" smtClean="0"/>
              <a:t>Understand how to safely handle ethanol</a:t>
            </a:r>
          </a:p>
          <a:p>
            <a:endParaRPr lang="en-US" dirty="0"/>
          </a:p>
        </p:txBody>
      </p:sp>
      <p:sp>
        <p:nvSpPr>
          <p:cNvPr id="3" name="Title 2"/>
          <p:cNvSpPr>
            <a:spLocks noGrp="1"/>
          </p:cNvSpPr>
          <p:nvPr>
            <p:ph type="title"/>
          </p:nvPr>
        </p:nvSpPr>
        <p:spPr/>
        <p:txBody>
          <a:bodyPr/>
          <a:lstStyle/>
          <a:p>
            <a:r>
              <a:rPr lang="en-US" dirty="0" smtClean="0"/>
              <a:t>Objectives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b="0" dirty="0" smtClean="0"/>
              <a:t>Produced domestically from renewable resources</a:t>
            </a:r>
          </a:p>
          <a:p>
            <a:r>
              <a:rPr lang="en-US" b="0" dirty="0" smtClean="0"/>
              <a:t>Fewer emissions, including particulate matter and greenhouse gases</a:t>
            </a:r>
          </a:p>
          <a:p>
            <a:r>
              <a:rPr lang="en-US" b="0" dirty="0" smtClean="0"/>
              <a:t>Relatively harmless if spilled on land or water</a:t>
            </a:r>
          </a:p>
          <a:p>
            <a:r>
              <a:rPr lang="en-US" b="0" dirty="0" smtClean="0"/>
              <a:t>Requires only minor changes to existing refueling infrastructure</a:t>
            </a:r>
          </a:p>
          <a:p>
            <a:r>
              <a:rPr lang="en-US" b="0" dirty="0" smtClean="0"/>
              <a:t>Will create a new job market and help support local economies</a:t>
            </a:r>
          </a:p>
        </p:txBody>
      </p:sp>
      <p:sp>
        <p:nvSpPr>
          <p:cNvPr id="3" name="Title 2"/>
          <p:cNvSpPr>
            <a:spLocks noGrp="1"/>
          </p:cNvSpPr>
          <p:nvPr>
            <p:ph type="title"/>
          </p:nvPr>
        </p:nvSpPr>
        <p:spPr/>
        <p:txBody>
          <a:bodyPr/>
          <a:lstStyle/>
          <a:p>
            <a:r>
              <a:rPr lang="en-US" dirty="0" smtClean="0"/>
              <a:t>Ethanol Advantages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1091" y="1219201"/>
            <a:ext cx="6927273" cy="4697506"/>
          </a:xfrm>
        </p:spPr>
        <p:txBody>
          <a:bodyPr/>
          <a:lstStyle/>
          <a:p>
            <a:r>
              <a:rPr lang="en-US" b="0" dirty="0" smtClean="0"/>
              <a:t>Operations help rural development</a:t>
            </a:r>
          </a:p>
          <a:p>
            <a:r>
              <a:rPr lang="en-US" b="0" dirty="0" smtClean="0"/>
              <a:t>FFVs are sold at prices comparable to those of conventional vehicles</a:t>
            </a:r>
          </a:p>
          <a:p>
            <a:r>
              <a:rPr lang="en-US" b="0" dirty="0" smtClean="0"/>
              <a:t>Vehicles offer the same performance as conventional vehicles</a:t>
            </a:r>
          </a:p>
          <a:p>
            <a:r>
              <a:rPr lang="en-US" b="0" dirty="0" smtClean="0"/>
              <a:t>FFVs do not introduce any new maintenance requirements</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1091" y="1219201"/>
            <a:ext cx="6927273" cy="4697506"/>
          </a:xfrm>
        </p:spPr>
        <p:txBody>
          <a:bodyPr>
            <a:normAutofit/>
          </a:bodyPr>
          <a:lstStyle/>
          <a:p>
            <a:pPr>
              <a:buNone/>
            </a:pPr>
            <a:r>
              <a:rPr lang="en-US" dirty="0" smtClean="0"/>
              <a:t>Things to Consider</a:t>
            </a:r>
          </a:p>
          <a:p>
            <a:pPr lvl="1"/>
            <a:r>
              <a:rPr lang="en-US" dirty="0" smtClean="0"/>
              <a:t>Lower fuel economy and energy density</a:t>
            </a:r>
          </a:p>
          <a:p>
            <a:pPr lvl="1"/>
            <a:r>
              <a:rPr lang="en-US" dirty="0" smtClean="0"/>
              <a:t>Low volatility when cold – this can cause cold-engine start problems and misfiring during warm-up</a:t>
            </a:r>
          </a:p>
          <a:p>
            <a:pPr lvl="1"/>
            <a:r>
              <a:rPr lang="en-US" dirty="0" smtClean="0"/>
              <a:t>High volatility when warm – this can result in evaporation and reduction in fuel economy</a:t>
            </a:r>
          </a:p>
          <a:p>
            <a:pPr lvl="1"/>
            <a:r>
              <a:rPr lang="en-US" dirty="0" smtClean="0"/>
              <a:t>Limited station location – major obstacle</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Performance</a:t>
            </a:r>
          </a:p>
          <a:p>
            <a:pPr lvl="1"/>
            <a:r>
              <a:rPr lang="en-US" dirty="0" smtClean="0"/>
              <a:t>Performance aspects of FFVs are comparable to conventional vehicles</a:t>
            </a:r>
          </a:p>
          <a:p>
            <a:pPr lvl="1"/>
            <a:r>
              <a:rPr lang="en-US" dirty="0" smtClean="0"/>
              <a:t>FFVs have the same:</a:t>
            </a:r>
          </a:p>
          <a:p>
            <a:pPr lvl="2"/>
            <a:r>
              <a:rPr lang="en-US" dirty="0" smtClean="0"/>
              <a:t>Power</a:t>
            </a:r>
          </a:p>
          <a:p>
            <a:pPr lvl="2"/>
            <a:r>
              <a:rPr lang="en-US" dirty="0" smtClean="0"/>
              <a:t>Acceleration</a:t>
            </a:r>
          </a:p>
          <a:p>
            <a:pPr lvl="2"/>
            <a:r>
              <a:rPr lang="en-US" dirty="0" smtClean="0"/>
              <a:t>Payload</a:t>
            </a:r>
          </a:p>
          <a:p>
            <a:pPr lvl="2"/>
            <a:r>
              <a:rPr lang="en-US" dirty="0" smtClean="0"/>
              <a:t>Cruise speed</a:t>
            </a:r>
          </a:p>
          <a:p>
            <a:endParaRPr lang="en-US" dirty="0"/>
          </a:p>
        </p:txBody>
      </p:sp>
      <p:sp>
        <p:nvSpPr>
          <p:cNvPr id="3" name="Title 2"/>
          <p:cNvSpPr>
            <a:spLocks noGrp="1"/>
          </p:cNvSpPr>
          <p:nvPr>
            <p:ph type="title"/>
          </p:nvPr>
        </p:nvSpPr>
        <p:spPr>
          <a:xfrm>
            <a:off x="1801091" y="1210235"/>
            <a:ext cx="7342909" cy="599515"/>
          </a:xfrm>
        </p:spPr>
        <p:txBody>
          <a:bodyPr/>
          <a:lstStyle/>
          <a:p>
            <a:r>
              <a:rPr lang="en-US" dirty="0" smtClean="0"/>
              <a:t>Ethanol Performance and Safety</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1091" y="1219201"/>
            <a:ext cx="6927273" cy="4697506"/>
          </a:xfrm>
        </p:spPr>
        <p:txBody>
          <a:bodyPr/>
          <a:lstStyle/>
          <a:p>
            <a:pPr lvl="1"/>
            <a:r>
              <a:rPr lang="en-US" dirty="0" smtClean="0"/>
              <a:t>Burns more completely – high octane</a:t>
            </a:r>
          </a:p>
          <a:p>
            <a:pPr lvl="1"/>
            <a:r>
              <a:rPr lang="en-US" dirty="0" smtClean="0"/>
              <a:t>Higher compression</a:t>
            </a:r>
          </a:p>
          <a:p>
            <a:pPr lvl="1"/>
            <a:r>
              <a:rPr lang="en-US" dirty="0" smtClean="0"/>
              <a:t>More volatile than conventional gasoline – evaporates less quickly in cold weather, more quickly in hot weather</a:t>
            </a:r>
          </a:p>
          <a:p>
            <a:pPr lvl="1"/>
            <a:r>
              <a:rPr lang="en-US" dirty="0" smtClean="0"/>
              <a:t>Summer and winter blend differences</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idx="1"/>
          </p:nvPr>
        </p:nvSpPr>
        <p:spPr>
          <a:xfrm>
            <a:off x="2424545" y="1828800"/>
            <a:ext cx="5957455" cy="3505199"/>
          </a:xfrm>
        </p:spPr>
        <p:txBody>
          <a:bodyPr>
            <a:normAutofit lnSpcReduction="10000"/>
          </a:bodyPr>
          <a:lstStyle/>
          <a:p>
            <a:r>
              <a:rPr lang="en-US" b="1" dirty="0" smtClean="0"/>
              <a:t>Ethanol Performance Summary</a:t>
            </a:r>
          </a:p>
          <a:p>
            <a:pPr>
              <a:buFont typeface="Arial" pitchFamily="34" charset="0"/>
              <a:buChar char="•"/>
            </a:pPr>
            <a:r>
              <a:rPr lang="en-US" dirty="0" smtClean="0"/>
              <a:t>Comparable in all aspects to gasoline</a:t>
            </a:r>
          </a:p>
          <a:p>
            <a:pPr>
              <a:buFont typeface="Arial" pitchFamily="34" charset="0"/>
              <a:buChar char="•"/>
            </a:pPr>
            <a:r>
              <a:rPr lang="en-US" dirty="0" smtClean="0"/>
              <a:t>Reduces engine knock</a:t>
            </a:r>
          </a:p>
          <a:p>
            <a:pPr>
              <a:buFont typeface="Arial" pitchFamily="34" charset="0"/>
              <a:buChar char="•"/>
            </a:pPr>
            <a:r>
              <a:rPr lang="en-US" dirty="0" smtClean="0"/>
              <a:t>Prevents gas line freeze-ups</a:t>
            </a:r>
          </a:p>
          <a:p>
            <a:pPr>
              <a:buFont typeface="Arial" pitchFamily="34" charset="0"/>
              <a:buChar char="•"/>
            </a:pPr>
            <a:r>
              <a:rPr lang="en-US" dirty="0" smtClean="0"/>
              <a:t>FFVs can operate seamlessly on any blend up to 85%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1091" y="1219201"/>
            <a:ext cx="6927273" cy="4697506"/>
          </a:xfrm>
        </p:spPr>
        <p:txBody>
          <a:bodyPr/>
          <a:lstStyle/>
          <a:p>
            <a:pPr>
              <a:buNone/>
            </a:pPr>
            <a:r>
              <a:rPr lang="en-US" dirty="0" smtClean="0"/>
              <a:t>Safety</a:t>
            </a:r>
          </a:p>
          <a:p>
            <a:pPr lvl="1"/>
            <a:r>
              <a:rPr lang="en-US" dirty="0" smtClean="0"/>
              <a:t>Relatively safe when compared to conventional gasoline</a:t>
            </a:r>
          </a:p>
          <a:p>
            <a:pPr lvl="1"/>
            <a:r>
              <a:rPr lang="en-US" dirty="0" smtClean="0"/>
              <a:t>Nontoxic and biodegradable, in pure form but is denatured making it unsafe for consumption</a:t>
            </a:r>
          </a:p>
          <a:p>
            <a:pPr lvl="1"/>
            <a:r>
              <a:rPr lang="en-US" dirty="0" smtClean="0"/>
              <a:t>Pure ethanol and E85 are less toxic than conventional gasoline</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007225" y="3818251"/>
            <a:ext cx="1984375" cy="2248460"/>
            <a:chOff x="7007225" y="3818251"/>
            <a:chExt cx="1984375" cy="2248460"/>
          </a:xfrm>
        </p:grpSpPr>
        <p:pic>
          <p:nvPicPr>
            <p:cNvPr id="5" name="Picture 5"/>
            <p:cNvPicPr>
              <a:picLocks noChangeAspect="1" noChangeArrowheads="1"/>
            </p:cNvPicPr>
            <p:nvPr/>
          </p:nvPicPr>
          <p:blipFill>
            <a:blip r:embed="rId3" cstate="print"/>
            <a:srcRect/>
            <a:stretch>
              <a:fillRect/>
            </a:stretch>
          </p:blipFill>
          <p:spPr bwMode="auto">
            <a:xfrm>
              <a:off x="7083425" y="3818251"/>
              <a:ext cx="1908175" cy="1896274"/>
            </a:xfrm>
            <a:prstGeom prst="rect">
              <a:avLst/>
            </a:prstGeom>
            <a:noFill/>
            <a:ln w="9525">
              <a:noFill/>
              <a:miter lim="800000"/>
              <a:headEnd/>
              <a:tailEnd/>
            </a:ln>
          </p:spPr>
        </p:pic>
        <p:sp>
          <p:nvSpPr>
            <p:cNvPr id="6" name="Text Box 5"/>
            <p:cNvSpPr txBox="1">
              <a:spLocks noChangeArrowheads="1"/>
            </p:cNvSpPr>
            <p:nvPr/>
          </p:nvSpPr>
          <p:spPr bwMode="auto">
            <a:xfrm>
              <a:off x="7007225" y="5666601"/>
              <a:ext cx="1981200" cy="400110"/>
            </a:xfrm>
            <a:prstGeom prst="rect">
              <a:avLst/>
            </a:prstGeom>
            <a:noFill/>
            <a:ln w="9525">
              <a:noFill/>
              <a:miter lim="800000"/>
              <a:headEnd/>
              <a:tailEnd/>
            </a:ln>
          </p:spPr>
          <p:txBody>
            <a:bodyPr wrap="square">
              <a:spAutoFit/>
            </a:bodyPr>
            <a:lstStyle/>
            <a:p>
              <a:pPr algn="ctr">
                <a:spcBef>
                  <a:spcPct val="50000"/>
                </a:spcBef>
              </a:pPr>
              <a:r>
                <a:rPr lang="en-US" sz="1000" i="1" dirty="0" smtClean="0">
                  <a:solidFill>
                    <a:srgbClr val="000000"/>
                  </a:solidFill>
                  <a:latin typeface="Gill Sans MT" pitchFamily="34" charset="0"/>
                </a:rPr>
                <a:t>Figure 7: NFPA 704 hazard placard for ethanol.  Source: NFPA.</a:t>
              </a:r>
              <a:endParaRPr lang="en-US" sz="1000" i="1" dirty="0">
                <a:solidFill>
                  <a:srgbClr val="000000"/>
                </a:solidFill>
                <a:latin typeface="Gill Sans MT" pitchFamily="34" charset="0"/>
              </a:endParaRPr>
            </a:p>
          </p:txBody>
        </p:sp>
      </p:grpSp>
      <p:sp>
        <p:nvSpPr>
          <p:cNvPr id="2" name="Content Placeholder 1"/>
          <p:cNvSpPr>
            <a:spLocks noGrp="1"/>
          </p:cNvSpPr>
          <p:nvPr>
            <p:ph idx="1"/>
          </p:nvPr>
        </p:nvSpPr>
        <p:spPr>
          <a:xfrm>
            <a:off x="1801091" y="1219201"/>
            <a:ext cx="6927273" cy="4697506"/>
          </a:xfrm>
        </p:spPr>
        <p:txBody>
          <a:bodyPr>
            <a:normAutofit lnSpcReduction="10000"/>
          </a:bodyPr>
          <a:lstStyle/>
          <a:p>
            <a:pPr>
              <a:buNone/>
            </a:pPr>
            <a:r>
              <a:rPr lang="en-US" dirty="0" smtClean="0"/>
              <a:t>Safety</a:t>
            </a:r>
          </a:p>
          <a:p>
            <a:pPr lvl="1"/>
            <a:r>
              <a:rPr lang="en-US" dirty="0" smtClean="0"/>
              <a:t>Pure ethanol does not contain carcinogenic compounds</a:t>
            </a:r>
          </a:p>
          <a:p>
            <a:pPr lvl="1"/>
            <a:r>
              <a:rPr lang="en-US" dirty="0" smtClean="0"/>
              <a:t>Diamond placards:</a:t>
            </a:r>
          </a:p>
          <a:p>
            <a:pPr lvl="2"/>
            <a:r>
              <a:rPr lang="en-US" dirty="0" smtClean="0"/>
              <a:t>3 = ethanol can be ignited under almost all ambient temperature conditions</a:t>
            </a:r>
          </a:p>
          <a:p>
            <a:pPr lvl="2"/>
            <a:r>
              <a:rPr lang="en-US" dirty="0" smtClean="0"/>
              <a:t>1 = intense or continuous exposure </a:t>
            </a:r>
          </a:p>
          <a:p>
            <a:pPr lvl="2">
              <a:buNone/>
            </a:pPr>
            <a:r>
              <a:rPr lang="en-US" dirty="0" smtClean="0"/>
              <a:t>	to ethanol can lead to </a:t>
            </a:r>
          </a:p>
          <a:p>
            <a:pPr lvl="2">
              <a:buNone/>
            </a:pPr>
            <a:r>
              <a:rPr lang="en-US" dirty="0" smtClean="0"/>
              <a:t>	incapacitation</a:t>
            </a:r>
          </a:p>
          <a:p>
            <a:pPr lvl="2"/>
            <a:r>
              <a:rPr lang="en-US" dirty="0" smtClean="0"/>
              <a:t>0 = ethanol poses no reactivity </a:t>
            </a:r>
          </a:p>
          <a:p>
            <a:pPr lvl="2">
              <a:buNone/>
            </a:pPr>
            <a:r>
              <a:rPr lang="en-US" dirty="0" smtClean="0"/>
              <a:t>	hazards</a:t>
            </a:r>
          </a:p>
          <a:p>
            <a:pPr lvl="1">
              <a:buNone/>
            </a:pPr>
            <a:endParaRPr lang="en-US" dirty="0" smtClean="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34200" y="3048000"/>
            <a:ext cx="2133600" cy="2917686"/>
            <a:chOff x="6934200" y="3048000"/>
            <a:chExt cx="2133600" cy="2917686"/>
          </a:xfrm>
        </p:grpSpPr>
        <p:sp>
          <p:nvSpPr>
            <p:cNvPr id="5" name="Text Box 5"/>
            <p:cNvSpPr txBox="1">
              <a:spLocks noChangeArrowheads="1"/>
            </p:cNvSpPr>
            <p:nvPr/>
          </p:nvSpPr>
          <p:spPr bwMode="auto">
            <a:xfrm>
              <a:off x="7007225" y="5257800"/>
              <a:ext cx="1981200" cy="707886"/>
            </a:xfrm>
            <a:prstGeom prst="rect">
              <a:avLst/>
            </a:prstGeom>
            <a:noFill/>
            <a:ln w="9525">
              <a:noFill/>
              <a:miter lim="800000"/>
              <a:headEnd/>
              <a:tailEnd/>
            </a:ln>
          </p:spPr>
          <p:txBody>
            <a:bodyPr wrap="square">
              <a:spAutoFit/>
            </a:bodyPr>
            <a:lstStyle/>
            <a:p>
              <a:pPr algn="ctr">
                <a:spcBef>
                  <a:spcPct val="50000"/>
                </a:spcBef>
              </a:pPr>
              <a:r>
                <a:rPr lang="en-US" sz="1000" i="1" dirty="0" smtClean="0">
                  <a:solidFill>
                    <a:srgbClr val="000000"/>
                  </a:solidFill>
                  <a:latin typeface="Gill Sans MT" pitchFamily="34" charset="0"/>
                </a:rPr>
                <a:t>Figure 8: Hazardous material description identification number UN 1170 for ethanol.  Source: USDOT, PHMSA.</a:t>
              </a:r>
              <a:endParaRPr lang="en-US" sz="1000" i="1" dirty="0">
                <a:solidFill>
                  <a:srgbClr val="000000"/>
                </a:solidFill>
                <a:latin typeface="Gill Sans MT"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6934200" y="3048000"/>
              <a:ext cx="2133600" cy="2145259"/>
            </a:xfrm>
            <a:prstGeom prst="rect">
              <a:avLst/>
            </a:prstGeom>
            <a:noFill/>
            <a:ln w="9525">
              <a:noFill/>
              <a:miter lim="800000"/>
              <a:headEnd/>
              <a:tailEnd/>
            </a:ln>
          </p:spPr>
        </p:pic>
      </p:grpSp>
      <p:sp>
        <p:nvSpPr>
          <p:cNvPr id="2" name="Content Placeholder 1"/>
          <p:cNvSpPr>
            <a:spLocks noGrp="1"/>
          </p:cNvSpPr>
          <p:nvPr>
            <p:ph idx="1"/>
          </p:nvPr>
        </p:nvSpPr>
        <p:spPr>
          <a:xfrm>
            <a:off x="1801091" y="1219201"/>
            <a:ext cx="6927273" cy="4697506"/>
          </a:xfrm>
        </p:spPr>
        <p:txBody>
          <a:bodyPr/>
          <a:lstStyle/>
          <a:p>
            <a:pPr>
              <a:buNone/>
            </a:pPr>
            <a:r>
              <a:rPr lang="en-US" dirty="0" smtClean="0"/>
              <a:t>Safety</a:t>
            </a:r>
          </a:p>
          <a:p>
            <a:pPr lvl="1"/>
            <a:r>
              <a:rPr lang="en-US" dirty="0" smtClean="0"/>
              <a:t>Small fires should be extinguished with a dry chemical, not water</a:t>
            </a:r>
          </a:p>
          <a:p>
            <a:pPr lvl="1"/>
            <a:r>
              <a:rPr lang="en-US" dirty="0" smtClean="0"/>
              <a:t>Large fires should be extinguished </a:t>
            </a:r>
          </a:p>
          <a:p>
            <a:pPr lvl="1">
              <a:buNone/>
            </a:pPr>
            <a:r>
              <a:rPr lang="en-US" dirty="0" smtClean="0"/>
              <a:t>	with an alcohol-resistant foam</a:t>
            </a:r>
          </a:p>
          <a:p>
            <a:pPr lvl="1"/>
            <a:r>
              <a:rPr lang="en-US" dirty="0" smtClean="0"/>
              <a:t>Ethanol blends conduct </a:t>
            </a:r>
          </a:p>
          <a:p>
            <a:pPr lvl="1">
              <a:buNone/>
            </a:pPr>
            <a:r>
              <a:rPr lang="en-US" dirty="0" smtClean="0"/>
              <a:t>	electricity – care should be </a:t>
            </a:r>
          </a:p>
          <a:p>
            <a:pPr lvl="1">
              <a:buNone/>
            </a:pPr>
            <a:r>
              <a:rPr lang="en-US" dirty="0" smtClean="0"/>
              <a:t>	taken when cleaning a spill</a:t>
            </a:r>
          </a:p>
          <a:p>
            <a:pPr lvl="1"/>
            <a:endParaRPr lang="en-US" dirty="0" smtClean="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idx="1"/>
          </p:nvPr>
        </p:nvSpPr>
        <p:spPr>
          <a:xfrm>
            <a:off x="2424545" y="1828800"/>
            <a:ext cx="5957455" cy="3505199"/>
          </a:xfrm>
        </p:spPr>
        <p:txBody>
          <a:bodyPr>
            <a:normAutofit/>
          </a:bodyPr>
          <a:lstStyle/>
          <a:p>
            <a:r>
              <a:rPr lang="en-US" b="1" dirty="0" smtClean="0"/>
              <a:t>Ethanol Safety Summary</a:t>
            </a:r>
          </a:p>
          <a:p>
            <a:pPr>
              <a:buFont typeface="Arial" pitchFamily="34" charset="0"/>
              <a:buChar char="•"/>
            </a:pPr>
            <a:r>
              <a:rPr lang="en-US" dirty="0" smtClean="0"/>
              <a:t>Fewer greenhouse gas emissions</a:t>
            </a:r>
          </a:p>
          <a:p>
            <a:pPr>
              <a:buFont typeface="Arial" pitchFamily="34" charset="0"/>
              <a:buChar char="•"/>
            </a:pPr>
            <a:r>
              <a:rPr lang="en-US" dirty="0" smtClean="0"/>
              <a:t>Biodegradable</a:t>
            </a:r>
          </a:p>
          <a:p>
            <a:pPr>
              <a:buFont typeface="Arial" pitchFamily="34" charset="0"/>
              <a:buChar char="•"/>
            </a:pPr>
            <a:r>
              <a:rPr lang="en-US" dirty="0" smtClean="0"/>
              <a:t>Potentially carcinogenic in E85 form</a:t>
            </a:r>
          </a:p>
          <a:p>
            <a:pPr>
              <a:buFont typeface="Arial" pitchFamily="34" charset="0"/>
              <a:buChar char="•"/>
            </a:pPr>
            <a:r>
              <a:rPr lang="en-US" dirty="0" smtClean="0"/>
              <a:t>Conducts electricity</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0" dirty="0" smtClean="0"/>
              <a:t>Why Use Green Fleets?</a:t>
            </a:r>
          </a:p>
          <a:p>
            <a:pPr lvl="1"/>
            <a:r>
              <a:rPr lang="en-US" dirty="0" smtClean="0"/>
              <a:t>Reduce operating costs</a:t>
            </a:r>
          </a:p>
          <a:p>
            <a:pPr lvl="1"/>
            <a:r>
              <a:rPr lang="en-US" dirty="0" smtClean="0"/>
              <a:t>Reduce greenhouse gas emissions</a:t>
            </a:r>
          </a:p>
          <a:p>
            <a:pPr lvl="1"/>
            <a:r>
              <a:rPr lang="en-US" dirty="0" smtClean="0"/>
              <a:t>Improve corporate image</a:t>
            </a:r>
          </a:p>
          <a:p>
            <a:endParaRPr lang="en-US" dirty="0"/>
          </a:p>
        </p:txBody>
      </p:sp>
      <p:sp>
        <p:nvSpPr>
          <p:cNvPr id="3" name="Title 2"/>
          <p:cNvSpPr>
            <a:spLocks noGrp="1"/>
          </p:cNvSpPr>
          <p:nvPr>
            <p:ph type="title"/>
          </p:nvPr>
        </p:nvSpPr>
        <p:spPr>
          <a:xfrm>
            <a:off x="1801091" y="1210235"/>
            <a:ext cx="7342909" cy="599515"/>
          </a:xfrm>
        </p:spPr>
        <p:txBody>
          <a:bodyPr/>
          <a:lstStyle/>
          <a:p>
            <a:r>
              <a:rPr lang="en-US" dirty="0" smtClean="0"/>
              <a:t>Greening of Fleets with Ethanol</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1801091" y="2084294"/>
            <a:ext cx="6927273" cy="3832412"/>
          </a:xfrm>
        </p:spPr>
        <p:txBody>
          <a:bodyPr>
            <a:normAutofit fontScale="77500" lnSpcReduction="20000"/>
          </a:bodyPr>
          <a:lstStyle/>
          <a:p>
            <a:pPr marL="514350" indent="-514350">
              <a:buFont typeface="+mj-lt"/>
              <a:buAutoNum type="arabicPeriod"/>
            </a:pPr>
            <a:r>
              <a:rPr lang="en-US" dirty="0" smtClean="0"/>
              <a:t>True or False:</a:t>
            </a:r>
            <a:r>
              <a:rPr lang="en-US" b="0" dirty="0" smtClean="0"/>
              <a:t> The majority of gasoline sold in the U.S. is blended with ethanol.</a:t>
            </a:r>
          </a:p>
          <a:p>
            <a:pPr marL="514350" indent="-514350">
              <a:buFont typeface="+mj-lt"/>
              <a:buAutoNum type="arabicPeriod"/>
            </a:pPr>
            <a:r>
              <a:rPr lang="en-US" dirty="0" smtClean="0"/>
              <a:t> </a:t>
            </a:r>
            <a:r>
              <a:rPr lang="en-US" b="0" dirty="0" smtClean="0"/>
              <a:t>Ethanol can be produced from sugar cane, wheat and other biomass.  Although the majority of ethanol is produced from _______________.</a:t>
            </a:r>
          </a:p>
          <a:p>
            <a:pPr marL="514350" indent="-514350">
              <a:buFont typeface="+mj-lt"/>
              <a:buAutoNum type="arabicPeriod"/>
            </a:pPr>
            <a:r>
              <a:rPr lang="en-US" dirty="0" smtClean="0"/>
              <a:t>True or False:</a:t>
            </a:r>
            <a:r>
              <a:rPr lang="en-US" b="0" dirty="0" smtClean="0"/>
              <a:t> The biggest obstacle for widespread ethanol use in fleets is the limited number of refueling stations.</a:t>
            </a:r>
          </a:p>
          <a:p>
            <a:pPr marL="514350" indent="-514350">
              <a:buFont typeface="+mj-lt"/>
              <a:buAutoNum type="arabicPeriod"/>
            </a:pPr>
            <a:r>
              <a:rPr lang="en-US" dirty="0" smtClean="0"/>
              <a:t>True or False: </a:t>
            </a:r>
            <a:r>
              <a:rPr lang="en-US" b="0" dirty="0" smtClean="0"/>
              <a:t>Pure ethanol is a renewable resource.</a:t>
            </a:r>
          </a:p>
          <a:p>
            <a:pPr marL="514350" indent="-514350">
              <a:buFont typeface="+mj-lt"/>
              <a:buAutoNum type="arabicPeriod"/>
            </a:pPr>
            <a:r>
              <a:rPr lang="en-US" dirty="0" smtClean="0"/>
              <a:t>True or False:</a:t>
            </a:r>
            <a:r>
              <a:rPr lang="en-US" b="0" dirty="0" smtClean="0"/>
              <a:t> Ethanol is safe to drink.</a:t>
            </a:r>
            <a:endParaRPr lang="en-US" dirty="0"/>
          </a:p>
        </p:txBody>
      </p:sp>
      <p:sp>
        <p:nvSpPr>
          <p:cNvPr id="5" name="Title 2"/>
          <p:cNvSpPr>
            <a:spLocks noGrp="1"/>
          </p:cNvSpPr>
          <p:nvPr>
            <p:ph type="title"/>
          </p:nvPr>
        </p:nvSpPr>
        <p:spPr>
          <a:xfrm>
            <a:off x="2840182" y="1283073"/>
            <a:ext cx="5818909" cy="599515"/>
          </a:xfrm>
        </p:spPr>
        <p:txBody>
          <a:bodyPr/>
          <a:lstStyle/>
          <a:p>
            <a:r>
              <a:rPr lang="en-US" dirty="0" smtClean="0"/>
              <a:t>Test You Knowledge</a:t>
            </a:r>
            <a:endParaRPr lang="en-US" dirty="0"/>
          </a:p>
        </p:txBody>
      </p:sp>
      <p:sp>
        <p:nvSpPr>
          <p:cNvPr id="6" name="Rectangle 5">
            <a:hlinkClick r:id="rId3" action="ppaction://hlinksldjump"/>
          </p:cNvPr>
          <p:cNvSpPr/>
          <p:nvPr/>
        </p:nvSpPr>
        <p:spPr>
          <a:xfrm>
            <a:off x="1743075" y="2047875"/>
            <a:ext cx="457200" cy="457200"/>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a:hlinkClick r:id="rId4" action="ppaction://hlinksldjump"/>
          </p:cNvPr>
          <p:cNvSpPr/>
          <p:nvPr/>
        </p:nvSpPr>
        <p:spPr>
          <a:xfrm>
            <a:off x="1752600" y="2590800"/>
            <a:ext cx="457200" cy="457200"/>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a:hlinkClick r:id="rId5" action="ppaction://hlinksldjump"/>
          </p:cNvPr>
          <p:cNvSpPr/>
          <p:nvPr/>
        </p:nvSpPr>
        <p:spPr>
          <a:xfrm>
            <a:off x="1752600" y="3505200"/>
            <a:ext cx="457200" cy="457200"/>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a:hlinkClick r:id="rId6" action="ppaction://hlinksldjump"/>
          </p:cNvPr>
          <p:cNvSpPr/>
          <p:nvPr/>
        </p:nvSpPr>
        <p:spPr>
          <a:xfrm>
            <a:off x="1752600" y="4267200"/>
            <a:ext cx="457200" cy="457200"/>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a:hlinkClick r:id="rId7" action="ppaction://hlinksldjump"/>
          </p:cNvPr>
          <p:cNvSpPr/>
          <p:nvPr/>
        </p:nvSpPr>
        <p:spPr>
          <a:xfrm>
            <a:off x="1752600" y="4737100"/>
            <a:ext cx="457200" cy="457200"/>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1091" y="1219201"/>
            <a:ext cx="6927273" cy="4697506"/>
          </a:xfrm>
        </p:spPr>
        <p:txBody>
          <a:bodyPr/>
          <a:lstStyle/>
          <a:p>
            <a:pPr>
              <a:buNone/>
            </a:pPr>
            <a:r>
              <a:rPr lang="en-US" b="0" dirty="0" smtClean="0"/>
              <a:t>How to Implement Green Fleets</a:t>
            </a:r>
          </a:p>
          <a:p>
            <a:pPr lvl="1"/>
            <a:r>
              <a:rPr lang="en-US" dirty="0" smtClean="0"/>
              <a:t>Get buy-in</a:t>
            </a:r>
          </a:p>
          <a:p>
            <a:pPr lvl="1"/>
            <a:r>
              <a:rPr lang="en-US" dirty="0" smtClean="0"/>
              <a:t>Create long-term objectives</a:t>
            </a:r>
          </a:p>
          <a:p>
            <a:pPr lvl="1"/>
            <a:r>
              <a:rPr lang="en-US" dirty="0" smtClean="0"/>
              <a:t>Avoid setting reduction goals in absolute numbers</a:t>
            </a:r>
          </a:p>
          <a:p>
            <a:pPr lvl="1"/>
            <a:r>
              <a:rPr lang="en-US" dirty="0" smtClean="0"/>
              <a:t>Anticipate obstacles</a:t>
            </a:r>
          </a:p>
          <a:p>
            <a:pPr lvl="1"/>
            <a:r>
              <a:rPr lang="en-US" dirty="0" smtClean="0"/>
              <a:t>Take things slow</a:t>
            </a:r>
          </a:p>
          <a:p>
            <a:pPr lvl="1"/>
            <a:r>
              <a:rPr lang="en-US" dirty="0" smtClean="0"/>
              <a:t>Track and report progress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0" dirty="0" smtClean="0"/>
              <a:t>Ethanol = recognized alternative fuel, renewable</a:t>
            </a:r>
          </a:p>
          <a:p>
            <a:r>
              <a:rPr lang="en-US" b="0" dirty="0" smtClean="0"/>
              <a:t>Ethanol first used as transportation fuel in late 1800s</a:t>
            </a:r>
          </a:p>
          <a:p>
            <a:r>
              <a:rPr lang="en-US" b="0" dirty="0" smtClean="0"/>
              <a:t>Henry Ford used </a:t>
            </a:r>
          </a:p>
          <a:p>
            <a:pPr>
              <a:buNone/>
            </a:pPr>
            <a:r>
              <a:rPr lang="en-US" b="0" dirty="0" smtClean="0"/>
              <a:t>	ethanol in </a:t>
            </a:r>
          </a:p>
          <a:p>
            <a:pPr>
              <a:buNone/>
            </a:pPr>
            <a:r>
              <a:rPr lang="en-US" b="0" dirty="0" smtClean="0"/>
              <a:t>	“Quadricycle”</a:t>
            </a:r>
          </a:p>
          <a:p>
            <a:pPr>
              <a:buNone/>
            </a:pPr>
            <a:endParaRPr lang="en-US" dirty="0"/>
          </a:p>
        </p:txBody>
      </p:sp>
      <p:sp>
        <p:nvSpPr>
          <p:cNvPr id="3" name="Title 2"/>
          <p:cNvSpPr>
            <a:spLocks noGrp="1"/>
          </p:cNvSpPr>
          <p:nvPr>
            <p:ph type="title"/>
          </p:nvPr>
        </p:nvSpPr>
        <p:spPr/>
        <p:txBody>
          <a:bodyPr/>
          <a:lstStyle/>
          <a:p>
            <a:r>
              <a:rPr lang="en-US" dirty="0" smtClean="0"/>
              <a:t>Ethanol Fleets</a:t>
            </a:r>
            <a:endParaRPr lang="en-US" dirty="0"/>
          </a:p>
        </p:txBody>
      </p:sp>
      <p:sp>
        <p:nvSpPr>
          <p:cNvPr id="4" name="Text Box 5"/>
          <p:cNvSpPr txBox="1">
            <a:spLocks noChangeArrowheads="1"/>
          </p:cNvSpPr>
          <p:nvPr/>
        </p:nvSpPr>
        <p:spPr bwMode="auto">
          <a:xfrm>
            <a:off x="5181600" y="5630762"/>
            <a:ext cx="3886200" cy="246221"/>
          </a:xfrm>
          <a:prstGeom prst="rect">
            <a:avLst/>
          </a:prstGeom>
          <a:noFill/>
          <a:ln w="9525">
            <a:noFill/>
            <a:miter lim="800000"/>
            <a:headEnd/>
            <a:tailEnd/>
          </a:ln>
        </p:spPr>
        <p:txBody>
          <a:bodyPr wrap="square">
            <a:spAutoFit/>
          </a:bodyPr>
          <a:lstStyle/>
          <a:p>
            <a:pPr algn="ctr">
              <a:spcBef>
                <a:spcPct val="50000"/>
              </a:spcBef>
            </a:pPr>
            <a:r>
              <a:rPr lang="en-US" sz="1000" i="1" dirty="0" smtClean="0">
                <a:solidFill>
                  <a:srgbClr val="000000"/>
                </a:solidFill>
                <a:latin typeface="Gill Sans MT" pitchFamily="34" charset="0"/>
              </a:rPr>
              <a:t>Figure 1: Corn is a primary feedstock in ethanol production.  Source: NAFTC.</a:t>
            </a:r>
            <a:endParaRPr lang="en-US" sz="1000" i="1" dirty="0">
              <a:solidFill>
                <a:srgbClr val="000000"/>
              </a:solidFill>
              <a:latin typeface="Gill Sans MT" pitchFamily="34" charset="0"/>
            </a:endParaRPr>
          </a:p>
        </p:txBody>
      </p:sp>
      <p:pic>
        <p:nvPicPr>
          <p:cNvPr id="5" name="Picture 2" descr="shutterstock_1941260"/>
          <p:cNvPicPr>
            <a:picLocks noChangeAspect="1" noChangeArrowheads="1"/>
          </p:cNvPicPr>
          <p:nvPr/>
        </p:nvPicPr>
        <p:blipFill>
          <a:blip r:embed="rId3" cstate="print"/>
          <a:srcRect/>
          <a:stretch>
            <a:fillRect/>
          </a:stretch>
        </p:blipFill>
        <p:spPr bwMode="auto">
          <a:xfrm>
            <a:off x="5410200" y="3429000"/>
            <a:ext cx="3276600" cy="2179969"/>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1091" y="1295401"/>
            <a:ext cx="6927273" cy="4621306"/>
          </a:xfrm>
        </p:spPr>
        <p:txBody>
          <a:bodyPr/>
          <a:lstStyle/>
          <a:p>
            <a:r>
              <a:rPr lang="en-US" b="0" dirty="0" smtClean="0"/>
              <a:t>Corn</a:t>
            </a:r>
          </a:p>
          <a:p>
            <a:r>
              <a:rPr lang="en-US" b="0" dirty="0" smtClean="0"/>
              <a:t>Sugarcane</a:t>
            </a:r>
          </a:p>
          <a:p>
            <a:r>
              <a:rPr lang="en-US" b="0" dirty="0" smtClean="0"/>
              <a:t>Wheat</a:t>
            </a:r>
          </a:p>
          <a:p>
            <a:r>
              <a:rPr lang="en-US" b="0" dirty="0" smtClean="0"/>
              <a:t>Other agricultural products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1091" y="1219201"/>
            <a:ext cx="6927273" cy="4697506"/>
          </a:xfrm>
        </p:spPr>
        <p:txBody>
          <a:bodyPr>
            <a:normAutofit fontScale="92500"/>
          </a:bodyPr>
          <a:lstStyle/>
          <a:p>
            <a:r>
              <a:rPr lang="en-US" b="0" dirty="0" smtClean="0"/>
              <a:t>Ethanol is typically produced through dry milling</a:t>
            </a:r>
          </a:p>
          <a:p>
            <a:pPr lvl="1"/>
            <a:r>
              <a:rPr lang="en-US" dirty="0" smtClean="0"/>
              <a:t>Feedstock is ground and mixed with water to form mash</a:t>
            </a:r>
          </a:p>
          <a:p>
            <a:pPr lvl="1"/>
            <a:r>
              <a:rPr lang="en-US" dirty="0" smtClean="0"/>
              <a:t>Mash is heated; enzymes and yeast are added</a:t>
            </a:r>
          </a:p>
          <a:p>
            <a:pPr lvl="1"/>
            <a:r>
              <a:rPr lang="en-US" dirty="0" smtClean="0"/>
              <a:t>Mixture is fermented; ethanol is distilled out</a:t>
            </a:r>
          </a:p>
          <a:p>
            <a:r>
              <a:rPr lang="en-US" b="0" dirty="0" smtClean="0"/>
              <a:t>Typically transported via truck or rail car</a:t>
            </a:r>
          </a:p>
          <a:p>
            <a:r>
              <a:rPr lang="en-US" b="0" dirty="0" smtClean="0"/>
              <a:t>Most ethanol is produced in Midwest</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1091" y="1295401"/>
            <a:ext cx="6927273" cy="4621306"/>
          </a:xfrm>
        </p:spPr>
        <p:txBody>
          <a:bodyPr>
            <a:normAutofit/>
          </a:bodyPr>
          <a:lstStyle/>
          <a:p>
            <a:r>
              <a:rPr lang="en-US" b="0" dirty="0" smtClean="0"/>
              <a:t>Nearly all gasoline sold in U.S. contains ethanol</a:t>
            </a:r>
          </a:p>
          <a:p>
            <a:r>
              <a:rPr lang="en-US" b="0" dirty="0" smtClean="0"/>
              <a:t>E10 (10% ethanol, 90% gasoline) = popular blend</a:t>
            </a:r>
          </a:p>
          <a:p>
            <a:r>
              <a:rPr lang="en-US" b="0" dirty="0" smtClean="0"/>
              <a:t>8.5 million FFVs on the roads</a:t>
            </a:r>
          </a:p>
          <a:p>
            <a:r>
              <a:rPr lang="en-US" b="0" dirty="0" smtClean="0"/>
              <a:t>FFVs can utilize blends up to E85</a:t>
            </a:r>
          </a:p>
          <a:p>
            <a:pPr>
              <a:buNone/>
            </a:pPr>
            <a:endParaRPr lang="en-US" b="0"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g_hi" descr="ANd9GcSFcxDTQQScnF7LtsXuJbxkdAyP9JvQ16fIJ4KECouniXd4gzLC">
            <a:hlinkClick r:id="rId3"/>
          </p:cNvPr>
          <p:cNvPicPr>
            <a:picLocks noGrp="1" noChangeAspect="1" noChangeArrowheads="1"/>
          </p:cNvPicPr>
          <p:nvPr>
            <p:ph idx="1"/>
          </p:nvPr>
        </p:nvPicPr>
        <p:blipFill>
          <a:blip r:embed="rId4" cstate="print"/>
          <a:srcRect t="23563" r="2069" b="25862"/>
          <a:stretch>
            <a:fillRect/>
          </a:stretch>
        </p:blipFill>
        <p:spPr bwMode="auto">
          <a:xfrm>
            <a:off x="2209800" y="1066800"/>
            <a:ext cx="5164249" cy="1600200"/>
          </a:xfrm>
          <a:prstGeom prst="rect">
            <a:avLst/>
          </a:prstGeom>
          <a:noFill/>
          <a:ln w="9525">
            <a:noFill/>
            <a:miter lim="800000"/>
            <a:headEnd/>
            <a:tailEnd/>
          </a:ln>
        </p:spPr>
      </p:pic>
      <p:sp>
        <p:nvSpPr>
          <p:cNvPr id="4" name="Text Box 5"/>
          <p:cNvSpPr txBox="1">
            <a:spLocks noChangeArrowheads="1"/>
          </p:cNvSpPr>
          <p:nvPr/>
        </p:nvSpPr>
        <p:spPr bwMode="auto">
          <a:xfrm>
            <a:off x="2590800" y="2514600"/>
            <a:ext cx="4800600" cy="369332"/>
          </a:xfrm>
          <a:prstGeom prst="rect">
            <a:avLst/>
          </a:prstGeom>
          <a:noFill/>
          <a:ln w="9525">
            <a:noFill/>
            <a:miter lim="800000"/>
            <a:headEnd/>
            <a:tailEnd/>
          </a:ln>
        </p:spPr>
        <p:txBody>
          <a:bodyPr wrap="square">
            <a:spAutoFit/>
          </a:bodyPr>
          <a:lstStyle/>
          <a:p>
            <a:pPr algn="ctr">
              <a:spcBef>
                <a:spcPct val="50000"/>
              </a:spcBef>
            </a:pPr>
            <a:r>
              <a:rPr lang="en-US" i="1" dirty="0" smtClean="0">
                <a:solidFill>
                  <a:srgbClr val="000000"/>
                </a:solidFill>
                <a:latin typeface="Gill Sans MT" pitchFamily="34" charset="0"/>
              </a:rPr>
              <a:t>Figure 2: GM flexible fuel vehicle badge.  Source: GM.</a:t>
            </a:r>
            <a:endParaRPr lang="en-US" i="1" dirty="0">
              <a:solidFill>
                <a:srgbClr val="000000"/>
              </a:solidFill>
              <a:latin typeface="Gill Sans MT" pitchFamily="34" charset="0"/>
            </a:endParaRPr>
          </a:p>
        </p:txBody>
      </p:sp>
      <p:pic>
        <p:nvPicPr>
          <p:cNvPr id="5" name="il_fi" descr="flex_fuel_logo"/>
          <p:cNvPicPr>
            <a:picLocks noChangeAspect="1" noChangeArrowheads="1"/>
          </p:cNvPicPr>
          <p:nvPr/>
        </p:nvPicPr>
        <p:blipFill>
          <a:blip r:embed="rId5" cstate="print"/>
          <a:srcRect/>
          <a:stretch>
            <a:fillRect/>
          </a:stretch>
        </p:blipFill>
        <p:spPr bwMode="auto">
          <a:xfrm>
            <a:off x="3200400" y="3048000"/>
            <a:ext cx="3656577" cy="1676400"/>
          </a:xfrm>
          <a:prstGeom prst="rect">
            <a:avLst/>
          </a:prstGeom>
          <a:noFill/>
          <a:ln w="9525">
            <a:noFill/>
            <a:miter lim="800000"/>
            <a:headEnd/>
            <a:tailEnd/>
          </a:ln>
        </p:spPr>
      </p:pic>
      <p:sp>
        <p:nvSpPr>
          <p:cNvPr id="6" name="Text Box 5"/>
          <p:cNvSpPr txBox="1">
            <a:spLocks noChangeArrowheads="1"/>
          </p:cNvSpPr>
          <p:nvPr/>
        </p:nvSpPr>
        <p:spPr bwMode="auto">
          <a:xfrm>
            <a:off x="2514600" y="4876800"/>
            <a:ext cx="4953000" cy="369332"/>
          </a:xfrm>
          <a:prstGeom prst="rect">
            <a:avLst/>
          </a:prstGeom>
          <a:noFill/>
          <a:ln w="9525">
            <a:noFill/>
            <a:miter lim="800000"/>
            <a:headEnd/>
            <a:tailEnd/>
          </a:ln>
        </p:spPr>
        <p:txBody>
          <a:bodyPr wrap="square">
            <a:spAutoFit/>
          </a:bodyPr>
          <a:lstStyle/>
          <a:p>
            <a:pPr algn="ctr">
              <a:spcBef>
                <a:spcPct val="50000"/>
              </a:spcBef>
            </a:pPr>
            <a:r>
              <a:rPr lang="en-US" i="1" dirty="0" smtClean="0">
                <a:solidFill>
                  <a:srgbClr val="000000"/>
                </a:solidFill>
                <a:latin typeface="Gill Sans MT" pitchFamily="34" charset="0"/>
              </a:rPr>
              <a:t>Figure 3: Ford flexible fuel vehicle badge.  Source: Ford.</a:t>
            </a:r>
            <a:endParaRPr lang="en-US" i="1" dirty="0">
              <a:solidFill>
                <a:srgbClr val="000000"/>
              </a:solidFill>
              <a:latin typeface="Gill Sans MT"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1530</TotalTime>
  <Words>3262</Words>
  <Application>Microsoft Office PowerPoint</Application>
  <PresentationFormat>On-screen Show (4:3)</PresentationFormat>
  <Paragraphs>336</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Objectives</vt:lpstr>
      <vt:lpstr>Greening of Fleets with Ethanol</vt:lpstr>
      <vt:lpstr>Slide 4</vt:lpstr>
      <vt:lpstr>Ethanol Fleets</vt:lpstr>
      <vt:lpstr>Slide 6</vt:lpstr>
      <vt:lpstr>Slide 7</vt:lpstr>
      <vt:lpstr>Slide 8</vt:lpstr>
      <vt:lpstr>Slide 9</vt:lpstr>
      <vt:lpstr>Incentives for Using Ethanol in Fleets</vt:lpstr>
      <vt:lpstr>Slide 11</vt:lpstr>
      <vt:lpstr>Slide 12</vt:lpstr>
      <vt:lpstr>Slide 13</vt:lpstr>
      <vt:lpstr>Slide 14</vt:lpstr>
      <vt:lpstr>Ethanol Availability and Cost</vt:lpstr>
      <vt:lpstr>Slide 16</vt:lpstr>
      <vt:lpstr>Slide 17</vt:lpstr>
      <vt:lpstr>Slide 18</vt:lpstr>
      <vt:lpstr>Slide 19</vt:lpstr>
      <vt:lpstr>Ethanol Advantages</vt:lpstr>
      <vt:lpstr>Slide 21</vt:lpstr>
      <vt:lpstr>Slide 22</vt:lpstr>
      <vt:lpstr>Ethanol Performance and Safety</vt:lpstr>
      <vt:lpstr>Slide 24</vt:lpstr>
      <vt:lpstr>Slide 25</vt:lpstr>
      <vt:lpstr>Slide 26</vt:lpstr>
      <vt:lpstr>Slide 27</vt:lpstr>
      <vt:lpstr>Slide 28</vt:lpstr>
      <vt:lpstr>Slide 29</vt:lpstr>
      <vt:lpstr>Test You Knowledge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Garrett Harper</dc:creator>
  <cp:lastModifiedBy>Derek Johnson</cp:lastModifiedBy>
  <cp:revision>141</cp:revision>
  <dcterms:created xsi:type="dcterms:W3CDTF">2012-01-03T14:45:43Z</dcterms:created>
  <dcterms:modified xsi:type="dcterms:W3CDTF">2012-08-24T16:39:22Z</dcterms:modified>
</cp:coreProperties>
</file>